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02" r:id="rId3"/>
    <p:sldId id="257" r:id="rId4"/>
    <p:sldId id="260" r:id="rId5"/>
    <p:sldId id="304" r:id="rId6"/>
    <p:sldId id="305" r:id="rId7"/>
    <p:sldId id="261" r:id="rId8"/>
    <p:sldId id="307" r:id="rId9"/>
    <p:sldId id="309" r:id="rId10"/>
    <p:sldId id="312" r:id="rId11"/>
    <p:sldId id="311" r:id="rId12"/>
    <p:sldId id="262" r:id="rId13"/>
    <p:sldId id="282" r:id="rId14"/>
    <p:sldId id="284" r:id="rId15"/>
    <p:sldId id="285" r:id="rId16"/>
    <p:sldId id="303" r:id="rId17"/>
    <p:sldId id="277" r:id="rId18"/>
    <p:sldId id="278" r:id="rId19"/>
    <p:sldId id="266" r:id="rId20"/>
    <p:sldId id="264" r:id="rId21"/>
    <p:sldId id="263" r:id="rId22"/>
    <p:sldId id="265" r:id="rId23"/>
    <p:sldId id="288" r:id="rId24"/>
    <p:sldId id="291" r:id="rId25"/>
    <p:sldId id="290" r:id="rId26"/>
    <p:sldId id="292" r:id="rId27"/>
    <p:sldId id="294" r:id="rId28"/>
    <p:sldId id="273" r:id="rId29"/>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94660"/>
  </p:normalViewPr>
  <p:slideViewPr>
    <p:cSldViewPr snapToGrid="0">
      <p:cViewPr>
        <p:scale>
          <a:sx n="76" d="100"/>
          <a:sy n="76" d="100"/>
        </p:scale>
        <p:origin x="-120" y="-72"/>
      </p:cViewPr>
      <p:guideLst>
        <p:guide orient="horz" pos="2160"/>
        <p:guide pos="3840"/>
      </p:guideLst>
    </p:cSldViewPr>
  </p:slideViewPr>
  <p:notesTextViewPr>
    <p:cViewPr>
      <p:scale>
        <a:sx n="1" d="1"/>
        <a:sy n="1" d="1"/>
      </p:scale>
      <p:origin x="0" y="0"/>
    </p:cViewPr>
  </p:notesTextViewPr>
  <p:sorterViewPr>
    <p:cViewPr>
      <p:scale>
        <a:sx n="100" d="100"/>
        <a:sy n="100" d="100"/>
      </p:scale>
      <p:origin x="0" y="57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F603FC0E-CADA-4739-8229-91B74F41A454}" type="datetimeFigureOut">
              <a:rPr lang="en-GB" smtClean="0"/>
              <a:t>24/11/2025</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A08FD643-936B-457D-94F0-5ABA9582183D}" type="slidenum">
              <a:rPr lang="en-GB" smtClean="0"/>
              <a:t>‹#›</a:t>
            </a:fld>
            <a:endParaRPr lang="en-GB"/>
          </a:p>
        </p:txBody>
      </p:sp>
    </p:spTree>
    <p:extLst>
      <p:ext uri="{BB962C8B-B14F-4D97-AF65-F5344CB8AC3E}">
        <p14:creationId xmlns:p14="http://schemas.microsoft.com/office/powerpoint/2010/main" val="2017302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866E4466-A328-43FB-8377-1933FA1FCA8B}" type="datetimeFigureOut">
              <a:rPr lang="en-GB" smtClean="0"/>
              <a:t>24/11/2025</a:t>
            </a:fld>
            <a:endParaRPr lang="en-GB"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DD2B572B-F358-4D55-9B8E-5B0A44D24B7F}" type="slidenum">
              <a:rPr lang="en-GB" smtClean="0"/>
              <a:t>‹#›</a:t>
            </a:fld>
            <a:endParaRPr lang="en-GB" dirty="0"/>
          </a:p>
        </p:txBody>
      </p:sp>
    </p:spTree>
    <p:extLst>
      <p:ext uri="{BB962C8B-B14F-4D97-AF65-F5344CB8AC3E}">
        <p14:creationId xmlns:p14="http://schemas.microsoft.com/office/powerpoint/2010/main" val="532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dirty="0"/>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2B572B-F358-4D55-9B8E-5B0A44D24B7F}" type="slidenum">
              <a:rPr lang="en-GB" smtClean="0"/>
              <a:t>1</a:t>
            </a:fld>
            <a:endParaRPr lang="en-GB" dirty="0"/>
          </a:p>
        </p:txBody>
      </p:sp>
    </p:spTree>
    <p:extLst>
      <p:ext uri="{BB962C8B-B14F-4D97-AF65-F5344CB8AC3E}">
        <p14:creationId xmlns:p14="http://schemas.microsoft.com/office/powerpoint/2010/main" val="1322851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E57823-5250-E06A-54EB-CBAFCAED58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C6A774B-9248-858C-E4FC-844983B91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B9E34FC-0DC1-3C80-908F-07977BF1B5CA}"/>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583E09FA-E92E-8BAB-72BC-A661C3FA45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17577B1A-5EC8-23BF-C38A-D77C91AF5EA9}"/>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342305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DEFDC-AAB9-A866-F747-BAA432F55F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AEEB84AA-459F-DCE2-8B41-CBA9CC8145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7C733DA-2F2F-3B73-FCF2-B2D269EED52B}"/>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851EFE16-63C8-0FC6-BF16-E4C201BADA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87CF3A93-2F5D-FE37-4543-0D298B29B701}"/>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4172321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685BDD8-6311-DEE5-D6A7-C60DAA9366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2EAB357-8CB8-912F-68B3-A96381D847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F3D85BB-456C-050D-432E-82757E307A44}"/>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BB0F8C29-46DF-F9BF-C66C-7CF72E5A05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0EFF64DB-8018-7A01-DB41-BDC501C35F41}"/>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98873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8C7F66-AA48-8108-62FB-DD20FFC349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FFD9FFA-8F6C-CC46-0FDE-264B3EC068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3083035-CDE6-FBB9-CEA1-E01A9FF55942}"/>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34C18085-DB73-82B7-F32F-0577925AF7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860C394E-75B3-CA76-9DF1-C600A9B68CB2}"/>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149558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D8343-1B4E-31CF-E382-B32899DF9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4E279FC-8DBF-74FB-AEEB-EA036DB58F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0868AF7-4B6A-F71A-128E-891EA27C5F20}"/>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EE53AD4F-087A-3BE1-2DEC-6BA4650F75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 xmlns:a16="http://schemas.microsoft.com/office/drawing/2014/main" id="{53909D74-34CC-219E-0B6B-F23FF8A401E6}"/>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294981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FC1B6A-FEC0-B260-773A-290AA34D3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32BA8E5-5721-A97A-448C-D961C9B6EA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575F8C7E-1B62-059B-4249-ECF9DD5CD1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127AAED-98BB-EBAE-3F43-A2EAA082B341}"/>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6" name="Footer Placeholder 5">
            <a:extLst>
              <a:ext uri="{FF2B5EF4-FFF2-40B4-BE49-F238E27FC236}">
                <a16:creationId xmlns="" xmlns:a16="http://schemas.microsoft.com/office/drawing/2014/main" id="{6CCF9080-8A4E-9B33-F78C-DA9181A891E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8C07D856-A33E-0AF7-F55E-D46987F3FEF2}"/>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1418634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A8148C-4297-FE0B-A014-BBEF55B4F7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6EA02FE-1B16-5372-22A0-9CED4AB17C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87CF83C-D0B0-2C62-F074-08EC4EA797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CFFB14E4-DB84-0C66-3769-E58875069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E0B27EA1-2B21-8A5C-3AA4-B66C1E6C72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9795268F-57C6-EDDB-0F26-145C090C3D53}"/>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8" name="Footer Placeholder 7">
            <a:extLst>
              <a:ext uri="{FF2B5EF4-FFF2-40B4-BE49-F238E27FC236}">
                <a16:creationId xmlns="" xmlns:a16="http://schemas.microsoft.com/office/drawing/2014/main" id="{2B2061AA-221A-EA08-84F8-6682FB690F2E}"/>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 xmlns:a16="http://schemas.microsoft.com/office/drawing/2014/main" id="{DA63C7CB-5AE1-9CED-F1ED-CEB2AC559BC9}"/>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33676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146531-7413-097D-38AD-ECED4C8A626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53684A4-3849-F825-B527-992F784BD88B}"/>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4" name="Footer Placeholder 3">
            <a:extLst>
              <a:ext uri="{FF2B5EF4-FFF2-40B4-BE49-F238E27FC236}">
                <a16:creationId xmlns="" xmlns:a16="http://schemas.microsoft.com/office/drawing/2014/main" id="{26D28095-DB53-1ADA-7D71-18E7868B9F3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 xmlns:a16="http://schemas.microsoft.com/office/drawing/2014/main" id="{8898DE49-3AE3-106D-66E3-107125B2809B}"/>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407271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264FA9DD-B0E5-60EA-D070-91D6A1FF7622}"/>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3" name="Footer Placeholder 2">
            <a:extLst>
              <a:ext uri="{FF2B5EF4-FFF2-40B4-BE49-F238E27FC236}">
                <a16:creationId xmlns="" xmlns:a16="http://schemas.microsoft.com/office/drawing/2014/main" id="{549A62AC-0C4D-295D-7921-407149BBAA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 xmlns:a16="http://schemas.microsoft.com/office/drawing/2014/main" id="{E73ABBDA-CC86-7C16-D498-AE8F00F05354}"/>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167712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D4517-8CDE-8C1B-0007-A450AEEF3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0C9EE1D9-8363-9C7E-32A2-F1A01DD80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89D4CB75-2878-4917-5A82-75E0B61EB1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1DA4693-8B00-EF3A-4830-5B2D63CF23CC}"/>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6" name="Footer Placeholder 5">
            <a:extLst>
              <a:ext uri="{FF2B5EF4-FFF2-40B4-BE49-F238E27FC236}">
                <a16:creationId xmlns="" xmlns:a16="http://schemas.microsoft.com/office/drawing/2014/main" id="{56CC46D0-928E-C118-29AD-94A1D1B2D4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9093E8B2-4104-4929-18D3-F1F029B6DF53}"/>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242772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EC205-B336-F405-E938-6410CD0DD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2D07B821-4B40-3353-5072-BFC4CA84A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 xmlns:a16="http://schemas.microsoft.com/office/drawing/2014/main" id="{8694AB44-CB29-AB42-2B7D-9196032B6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82AF4C-8D9D-C61F-C8F8-FAD6F133C55A}"/>
              </a:ext>
            </a:extLst>
          </p:cNvPr>
          <p:cNvSpPr>
            <a:spLocks noGrp="1"/>
          </p:cNvSpPr>
          <p:nvPr>
            <p:ph type="dt" sz="half" idx="10"/>
          </p:nvPr>
        </p:nvSpPr>
        <p:spPr/>
        <p:txBody>
          <a:bodyPr/>
          <a:lstStyle/>
          <a:p>
            <a:fld id="{DBB40C61-8288-4B19-AC31-CB2959AE9C2F}" type="datetimeFigureOut">
              <a:rPr lang="en-GB" smtClean="0"/>
              <a:t>24/11/2025</a:t>
            </a:fld>
            <a:endParaRPr lang="en-GB" dirty="0"/>
          </a:p>
        </p:txBody>
      </p:sp>
      <p:sp>
        <p:nvSpPr>
          <p:cNvPr id="6" name="Footer Placeholder 5">
            <a:extLst>
              <a:ext uri="{FF2B5EF4-FFF2-40B4-BE49-F238E27FC236}">
                <a16:creationId xmlns="" xmlns:a16="http://schemas.microsoft.com/office/drawing/2014/main" id="{480B5F00-CBC1-651D-68C5-998E6CB7828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 xmlns:a16="http://schemas.microsoft.com/office/drawing/2014/main" id="{70F37D6F-DE38-91C2-2D12-DEC53557A6CB}"/>
              </a:ext>
            </a:extLst>
          </p:cNvPr>
          <p:cNvSpPr>
            <a:spLocks noGrp="1"/>
          </p:cNvSpPr>
          <p:nvPr>
            <p:ph type="sldNum" sz="quarter" idx="12"/>
          </p:nvPr>
        </p:nvSpPr>
        <p:spPr/>
        <p:txBody>
          <a:bodyPr/>
          <a:lstStyle/>
          <a:p>
            <a:fld id="{DF7846E8-305E-409A-ADFF-E6159D2CDAC8}" type="slidenum">
              <a:rPr lang="en-GB" smtClean="0"/>
              <a:t>‹#›</a:t>
            </a:fld>
            <a:endParaRPr lang="en-GB" dirty="0"/>
          </a:p>
        </p:txBody>
      </p:sp>
    </p:spTree>
    <p:extLst>
      <p:ext uri="{BB962C8B-B14F-4D97-AF65-F5344CB8AC3E}">
        <p14:creationId xmlns:p14="http://schemas.microsoft.com/office/powerpoint/2010/main" val="3531173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F9909A0-0EEA-6782-2DDF-D56397EFC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3E130AB4-914E-A204-5445-578C9DC9CF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7EAACDD3-09CF-CBCD-5914-B48C4648D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B40C61-8288-4B19-AC31-CB2959AE9C2F}" type="datetimeFigureOut">
              <a:rPr lang="en-GB" smtClean="0"/>
              <a:t>24/11/2025</a:t>
            </a:fld>
            <a:endParaRPr lang="en-GB" dirty="0"/>
          </a:p>
        </p:txBody>
      </p:sp>
      <p:sp>
        <p:nvSpPr>
          <p:cNvPr id="5" name="Footer Placeholder 4">
            <a:extLst>
              <a:ext uri="{FF2B5EF4-FFF2-40B4-BE49-F238E27FC236}">
                <a16:creationId xmlns="" xmlns:a16="http://schemas.microsoft.com/office/drawing/2014/main" id="{2E9A8766-5118-7580-14EC-993EF37321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 xmlns:a16="http://schemas.microsoft.com/office/drawing/2014/main" id="{A0C2F206-B861-9C38-CFA0-1EEE7161D9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846E8-305E-409A-ADFF-E6159D2CDAC8}" type="slidenum">
              <a:rPr lang="en-GB" smtClean="0"/>
              <a:t>‹#›</a:t>
            </a:fld>
            <a:endParaRPr lang="en-GB" dirty="0"/>
          </a:p>
        </p:txBody>
      </p:sp>
    </p:spTree>
    <p:extLst>
      <p:ext uri="{BB962C8B-B14F-4D97-AF65-F5344CB8AC3E}">
        <p14:creationId xmlns:p14="http://schemas.microsoft.com/office/powerpoint/2010/main" val="1172108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4840" b="6666"/>
          <a:stretch/>
        </p:blipFill>
        <p:spPr>
          <a:xfrm>
            <a:off x="1" y="0"/>
            <a:ext cx="13350242" cy="6858000"/>
          </a:xfrm>
          <a:prstGeom prst="rect">
            <a:avLst/>
          </a:prstGeom>
        </p:spPr>
      </p:pic>
      <p:sp>
        <p:nvSpPr>
          <p:cNvPr id="2" name="Title 1">
            <a:extLst>
              <a:ext uri="{FF2B5EF4-FFF2-40B4-BE49-F238E27FC236}">
                <a16:creationId xmlns="" xmlns:a16="http://schemas.microsoft.com/office/drawing/2014/main" id="{3E30CE5B-05EF-2D9C-6B7B-F95F2D24CF13}"/>
              </a:ext>
            </a:extLst>
          </p:cNvPr>
          <p:cNvSpPr>
            <a:spLocks noGrp="1"/>
          </p:cNvSpPr>
          <p:nvPr>
            <p:ph type="ctrTitle"/>
          </p:nvPr>
        </p:nvSpPr>
        <p:spPr>
          <a:xfrm>
            <a:off x="-100208" y="0"/>
            <a:ext cx="12292208" cy="2387600"/>
          </a:xfrm>
        </p:spPr>
        <p:txBody>
          <a:bodyPr/>
          <a:lstStyle/>
          <a:p>
            <a:r>
              <a:rPr lang="en-GB" b="1" dirty="0"/>
              <a:t>Beaminster </a:t>
            </a:r>
            <a:r>
              <a:rPr lang="en-GB" b="1" dirty="0" smtClean="0"/>
              <a:t>Neighbourhood </a:t>
            </a:r>
            <a:r>
              <a:rPr lang="en-GB" b="1" dirty="0"/>
              <a:t>Plan</a:t>
            </a:r>
          </a:p>
        </p:txBody>
      </p:sp>
      <p:sp>
        <p:nvSpPr>
          <p:cNvPr id="3" name="Subtitle 2">
            <a:extLst>
              <a:ext uri="{FF2B5EF4-FFF2-40B4-BE49-F238E27FC236}">
                <a16:creationId xmlns="" xmlns:a16="http://schemas.microsoft.com/office/drawing/2014/main" id="{77DE90B1-D2AB-5643-0E23-741F49E041AA}"/>
              </a:ext>
            </a:extLst>
          </p:cNvPr>
          <p:cNvSpPr>
            <a:spLocks noGrp="1"/>
          </p:cNvSpPr>
          <p:nvPr>
            <p:ph type="subTitle" idx="1"/>
          </p:nvPr>
        </p:nvSpPr>
        <p:spPr>
          <a:xfrm>
            <a:off x="1448844" y="2574903"/>
            <a:ext cx="9144000" cy="1655762"/>
          </a:xfrm>
        </p:spPr>
        <p:txBody>
          <a:bodyPr>
            <a:normAutofit/>
          </a:bodyPr>
          <a:lstStyle/>
          <a:p>
            <a:r>
              <a:rPr lang="en-GB" sz="5400" b="1" dirty="0" smtClean="0"/>
              <a:t>Survey </a:t>
            </a:r>
            <a:r>
              <a:rPr lang="en-GB" sz="5400" b="1" dirty="0"/>
              <a:t>Results</a:t>
            </a:r>
          </a:p>
        </p:txBody>
      </p:sp>
    </p:spTree>
    <p:extLst>
      <p:ext uri="{BB962C8B-B14F-4D97-AF65-F5344CB8AC3E}">
        <p14:creationId xmlns:p14="http://schemas.microsoft.com/office/powerpoint/2010/main" val="2187723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897A3-908F-5D85-59E2-B391220A4426}"/>
              </a:ext>
            </a:extLst>
          </p:cNvPr>
          <p:cNvSpPr>
            <a:spLocks noGrp="1"/>
          </p:cNvSpPr>
          <p:nvPr>
            <p:ph type="title"/>
          </p:nvPr>
        </p:nvSpPr>
        <p:spPr>
          <a:xfrm>
            <a:off x="813148" y="0"/>
            <a:ext cx="10472803" cy="1100420"/>
          </a:xfrm>
        </p:spPr>
        <p:txBody>
          <a:bodyPr/>
          <a:lstStyle/>
          <a:p>
            <a:pPr algn="ctr"/>
            <a:r>
              <a:rPr lang="en-GB" sz="4000" b="1" dirty="0" smtClean="0"/>
              <a:t>Pedestrians, footpaths</a:t>
            </a:r>
            <a:endParaRPr lang="en-GB" sz="4000" b="1" dirty="0"/>
          </a:p>
        </p:txBody>
      </p:sp>
      <p:sp>
        <p:nvSpPr>
          <p:cNvPr id="3" name="Content Placeholder 2">
            <a:extLst>
              <a:ext uri="{FF2B5EF4-FFF2-40B4-BE49-F238E27FC236}">
                <a16:creationId xmlns="" xmlns:a16="http://schemas.microsoft.com/office/drawing/2014/main" id="{DEB177F3-90AE-8009-D473-E20D77DBB3E5}"/>
              </a:ext>
            </a:extLst>
          </p:cNvPr>
          <p:cNvSpPr>
            <a:spLocks noGrp="1"/>
          </p:cNvSpPr>
          <p:nvPr>
            <p:ph idx="1"/>
          </p:nvPr>
        </p:nvSpPr>
        <p:spPr>
          <a:xfrm>
            <a:off x="800622" y="1462370"/>
            <a:ext cx="10515600" cy="4351338"/>
          </a:xfrm>
        </p:spPr>
        <p:txBody>
          <a:bodyPr/>
          <a:lstStyle/>
          <a:p>
            <a:pPr marL="0" indent="0">
              <a:buNone/>
            </a:pPr>
            <a:r>
              <a:rPr lang="en-GB" dirty="0" smtClean="0"/>
              <a:t>Suggestions for improvement included:</a:t>
            </a:r>
          </a:p>
          <a:p>
            <a:r>
              <a:rPr lang="en-GB" dirty="0"/>
              <a:t>There are many comments regarding the lack on maintenance to Highways and Footpaths and general cleaning of the same.</a:t>
            </a:r>
          </a:p>
          <a:p>
            <a:r>
              <a:rPr lang="en-GB" dirty="0"/>
              <a:t>There is concern for the safety of pedestrians in locations where there are no pavements and where pavements are too narrow.</a:t>
            </a:r>
          </a:p>
          <a:p>
            <a:r>
              <a:rPr lang="en-GB" dirty="0"/>
              <a:t>More pedestrian crossings – St Marys (currently being reviewed) and at the square</a:t>
            </a:r>
          </a:p>
        </p:txBody>
      </p:sp>
    </p:spTree>
    <p:extLst>
      <p:ext uri="{BB962C8B-B14F-4D97-AF65-F5344CB8AC3E}">
        <p14:creationId xmlns:p14="http://schemas.microsoft.com/office/powerpoint/2010/main" val="465338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897A3-908F-5D85-59E2-B391220A4426}"/>
              </a:ext>
            </a:extLst>
          </p:cNvPr>
          <p:cNvSpPr>
            <a:spLocks noGrp="1"/>
          </p:cNvSpPr>
          <p:nvPr>
            <p:ph type="title"/>
          </p:nvPr>
        </p:nvSpPr>
        <p:spPr>
          <a:xfrm>
            <a:off x="813148" y="0"/>
            <a:ext cx="10472803" cy="1100420"/>
          </a:xfrm>
        </p:spPr>
        <p:txBody>
          <a:bodyPr/>
          <a:lstStyle/>
          <a:p>
            <a:pPr algn="ctr"/>
            <a:r>
              <a:rPr lang="en-GB" sz="4000" b="1" dirty="0" smtClean="0"/>
              <a:t>Walking and cycling network - active travel</a:t>
            </a:r>
            <a:endParaRPr lang="en-GB" sz="4000" b="1" dirty="0"/>
          </a:p>
        </p:txBody>
      </p:sp>
      <p:sp>
        <p:nvSpPr>
          <p:cNvPr id="3" name="Content Placeholder 2">
            <a:extLst>
              <a:ext uri="{FF2B5EF4-FFF2-40B4-BE49-F238E27FC236}">
                <a16:creationId xmlns="" xmlns:a16="http://schemas.microsoft.com/office/drawing/2014/main" id="{DEB177F3-90AE-8009-D473-E20D77DBB3E5}"/>
              </a:ext>
            </a:extLst>
          </p:cNvPr>
          <p:cNvSpPr>
            <a:spLocks noGrp="1"/>
          </p:cNvSpPr>
          <p:nvPr>
            <p:ph idx="1"/>
          </p:nvPr>
        </p:nvSpPr>
        <p:spPr>
          <a:xfrm>
            <a:off x="800622" y="1249428"/>
            <a:ext cx="10515600" cy="4351338"/>
          </a:xfrm>
        </p:spPr>
        <p:txBody>
          <a:bodyPr/>
          <a:lstStyle/>
          <a:p>
            <a:pPr marL="0" indent="0">
              <a:buNone/>
            </a:pPr>
            <a:r>
              <a:rPr lang="en-GB" dirty="0" smtClean="0"/>
              <a:t>Beaminster has a good network of footpaths which with small improvements and ‘joining up’ could be a great asset to the town. People mentioned wanting:</a:t>
            </a:r>
          </a:p>
          <a:p>
            <a:r>
              <a:rPr lang="en-GB" dirty="0"/>
              <a:t>Safer cycling and walking </a:t>
            </a:r>
            <a:r>
              <a:rPr lang="en-GB" dirty="0" smtClean="0"/>
              <a:t>routes, including </a:t>
            </a:r>
            <a:r>
              <a:rPr lang="en-GB" dirty="0"/>
              <a:t>improvements eg. the surface of Shorts Lane would provide a safer pedestrian/cycling route than Hogshill Street</a:t>
            </a:r>
          </a:p>
          <a:p>
            <a:r>
              <a:rPr lang="en-GB" dirty="0" smtClean="0"/>
              <a:t>Access </a:t>
            </a:r>
            <a:r>
              <a:rPr lang="en-GB" dirty="0"/>
              <a:t>into and around shops is difficult for people with mobility </a:t>
            </a:r>
            <a:r>
              <a:rPr lang="en-GB" dirty="0" smtClean="0"/>
              <a:t>issues.</a:t>
            </a:r>
          </a:p>
          <a:p>
            <a:r>
              <a:rPr lang="en-GB" dirty="0"/>
              <a:t>Improvements to footpaths generally – poorly maintained in winter. </a:t>
            </a:r>
          </a:p>
          <a:p>
            <a:r>
              <a:rPr lang="en-GB" dirty="0"/>
              <a:t>Pavements where they currently do not exist or wider pavements  to make walking safer</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45283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1FA977-9788-9B3D-A5DA-5260F1404AE9}"/>
              </a:ext>
            </a:extLst>
          </p:cNvPr>
          <p:cNvSpPr>
            <a:spLocks noGrp="1"/>
          </p:cNvSpPr>
          <p:nvPr>
            <p:ph type="title"/>
          </p:nvPr>
        </p:nvSpPr>
        <p:spPr>
          <a:xfrm>
            <a:off x="838200" y="0"/>
            <a:ext cx="10422699" cy="824848"/>
          </a:xfrm>
        </p:spPr>
        <p:txBody>
          <a:bodyPr>
            <a:normAutofit/>
          </a:bodyPr>
          <a:lstStyle/>
          <a:p>
            <a:pPr algn="ctr"/>
            <a:r>
              <a:rPr lang="en-GB" sz="4000" b="1" dirty="0"/>
              <a:t>Green </a:t>
            </a:r>
            <a:r>
              <a:rPr lang="en-GB" sz="4000" b="1" dirty="0" smtClean="0"/>
              <a:t>space</a:t>
            </a:r>
            <a:endParaRPr lang="en-GB" sz="4000" b="1" dirty="0"/>
          </a:p>
        </p:txBody>
      </p:sp>
      <p:sp>
        <p:nvSpPr>
          <p:cNvPr id="3" name="Content Placeholder 2">
            <a:extLst>
              <a:ext uri="{FF2B5EF4-FFF2-40B4-BE49-F238E27FC236}">
                <a16:creationId xmlns="" xmlns:a16="http://schemas.microsoft.com/office/drawing/2014/main" id="{5351C767-5091-25D3-740F-32297ED18512}"/>
              </a:ext>
            </a:extLst>
          </p:cNvPr>
          <p:cNvSpPr>
            <a:spLocks noGrp="1"/>
          </p:cNvSpPr>
          <p:nvPr>
            <p:ph idx="1"/>
          </p:nvPr>
        </p:nvSpPr>
        <p:spPr>
          <a:xfrm>
            <a:off x="813148" y="1299532"/>
            <a:ext cx="10515600" cy="4351338"/>
          </a:xfrm>
        </p:spPr>
        <p:txBody>
          <a:bodyPr/>
          <a:lstStyle/>
          <a:p>
            <a:r>
              <a:rPr lang="en-GB" dirty="0" smtClean="0"/>
              <a:t>81% respondents were satisfied or very satisfied with Beaminster’s parks and green spaces. 12.5% were neutral.</a:t>
            </a:r>
          </a:p>
          <a:p>
            <a:pPr marL="0" indent="0">
              <a:buNone/>
            </a:pPr>
            <a:r>
              <a:rPr lang="en-GB" dirty="0" smtClean="0"/>
              <a:t>This may reflect that we exist within an area of outstanding natural beauty.</a:t>
            </a:r>
          </a:p>
          <a:p>
            <a:pPr marL="0" indent="0">
              <a:buNone/>
            </a:pPr>
            <a:r>
              <a:rPr lang="en-GB" dirty="0" smtClean="0"/>
              <a:t>The town </a:t>
            </a:r>
            <a:r>
              <a:rPr lang="en-GB" dirty="0"/>
              <a:t>has a large playing </a:t>
            </a:r>
            <a:r>
              <a:rPr lang="en-GB" dirty="0" smtClean="0"/>
              <a:t>field behind Hogshill Street, so very central. However comments from other parts of the survey suggest that more spaces to sit and socialise would be desirable.</a:t>
            </a:r>
          </a:p>
          <a:p>
            <a:pPr marL="0" indent="0">
              <a:buNone/>
            </a:pPr>
            <a:r>
              <a:rPr lang="en-GB" dirty="0" smtClean="0"/>
              <a:t>The green infrastructure section will consider how to preserve and enhance our green spaces.</a:t>
            </a:r>
          </a:p>
        </p:txBody>
      </p:sp>
    </p:spTree>
    <p:extLst>
      <p:ext uri="{BB962C8B-B14F-4D97-AF65-F5344CB8AC3E}">
        <p14:creationId xmlns:p14="http://schemas.microsoft.com/office/powerpoint/2010/main" val="403145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A41831-CA3A-18BE-7B1E-8DF5F68F7798}"/>
              </a:ext>
            </a:extLst>
          </p:cNvPr>
          <p:cNvSpPr>
            <a:spLocks noGrp="1"/>
          </p:cNvSpPr>
          <p:nvPr>
            <p:ph type="title"/>
          </p:nvPr>
        </p:nvSpPr>
        <p:spPr>
          <a:xfrm>
            <a:off x="838200" y="0"/>
            <a:ext cx="10485329" cy="824848"/>
          </a:xfrm>
        </p:spPr>
        <p:txBody>
          <a:bodyPr>
            <a:normAutofit/>
          </a:bodyPr>
          <a:lstStyle/>
          <a:p>
            <a:pPr algn="ctr"/>
            <a:r>
              <a:rPr lang="en-GB" sz="4000" b="1" dirty="0" smtClean="0"/>
              <a:t>Environmental </a:t>
            </a:r>
            <a:r>
              <a:rPr lang="en-GB" sz="4000" b="1" dirty="0"/>
              <a:t>issues</a:t>
            </a:r>
          </a:p>
        </p:txBody>
      </p:sp>
      <p:sp>
        <p:nvSpPr>
          <p:cNvPr id="3" name="Content Placeholder 2">
            <a:extLst>
              <a:ext uri="{FF2B5EF4-FFF2-40B4-BE49-F238E27FC236}">
                <a16:creationId xmlns="" xmlns:a16="http://schemas.microsoft.com/office/drawing/2014/main" id="{1FBCE6A2-9E05-4C37-343F-EEE9173FCF27}"/>
              </a:ext>
            </a:extLst>
          </p:cNvPr>
          <p:cNvSpPr>
            <a:spLocks noGrp="1"/>
          </p:cNvSpPr>
          <p:nvPr>
            <p:ph idx="1"/>
          </p:nvPr>
        </p:nvSpPr>
        <p:spPr>
          <a:xfrm>
            <a:off x="800621" y="1387213"/>
            <a:ext cx="10522907" cy="4612753"/>
          </a:xfrm>
        </p:spPr>
        <p:txBody>
          <a:bodyPr/>
          <a:lstStyle/>
          <a:p>
            <a:pPr marL="0" indent="0">
              <a:buNone/>
            </a:pPr>
            <a:r>
              <a:rPr lang="en-GB" dirty="0" smtClean="0"/>
              <a:t>Asked how concerned they were about environmental issues:</a:t>
            </a:r>
          </a:p>
          <a:p>
            <a:r>
              <a:rPr lang="en-GB" dirty="0" smtClean="0"/>
              <a:t>57.46</a:t>
            </a:r>
            <a:r>
              <a:rPr lang="en-GB" dirty="0"/>
              <a:t>% </a:t>
            </a:r>
            <a:r>
              <a:rPr lang="en-GB" dirty="0" smtClean="0"/>
              <a:t>were concerned or very concerned</a:t>
            </a:r>
            <a:endParaRPr lang="en-GB" dirty="0"/>
          </a:p>
          <a:p>
            <a:r>
              <a:rPr lang="en-GB" dirty="0"/>
              <a:t>24.53% </a:t>
            </a:r>
            <a:r>
              <a:rPr lang="en-GB" dirty="0" smtClean="0"/>
              <a:t>were neutral</a:t>
            </a:r>
            <a:endParaRPr lang="en-GB" dirty="0"/>
          </a:p>
          <a:p>
            <a:r>
              <a:rPr lang="en-GB" dirty="0"/>
              <a:t>18.02% </a:t>
            </a:r>
            <a:r>
              <a:rPr lang="en-GB" dirty="0" smtClean="0"/>
              <a:t>were unconcerned</a:t>
            </a:r>
          </a:p>
          <a:p>
            <a:pPr marL="0" indent="0">
              <a:buNone/>
            </a:pPr>
            <a:r>
              <a:rPr lang="en-GB" dirty="0" smtClean="0"/>
              <a:t>There was a good response when asked what actions they would </a:t>
            </a:r>
            <a:r>
              <a:rPr lang="en-GB" dirty="0"/>
              <a:t>support to make Beaminster more environmentally sustainable </a:t>
            </a:r>
            <a:r>
              <a:rPr lang="en-GB" dirty="0" smtClean="0"/>
              <a:t>- overwhelmingly residents wanted better public transport, after this renewable energy options – especially in housing, and recycling, also cycling and support for electric vehicles. </a:t>
            </a:r>
          </a:p>
          <a:p>
            <a:pPr marL="0" indent="0">
              <a:buNone/>
            </a:pPr>
            <a:r>
              <a:rPr lang="en-GB" dirty="0" smtClean="0"/>
              <a:t>Other ideas and actions are listed on the following pages.</a:t>
            </a:r>
            <a:endParaRPr lang="en-GB" dirty="0"/>
          </a:p>
        </p:txBody>
      </p:sp>
    </p:spTree>
    <p:extLst>
      <p:ext uri="{BB962C8B-B14F-4D97-AF65-F5344CB8AC3E}">
        <p14:creationId xmlns:p14="http://schemas.microsoft.com/office/powerpoint/2010/main" val="4196221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422E0-676D-38D3-C4D2-7F5541280388}"/>
              </a:ext>
            </a:extLst>
          </p:cNvPr>
          <p:cNvSpPr>
            <a:spLocks noGrp="1"/>
          </p:cNvSpPr>
          <p:nvPr>
            <p:ph type="title"/>
          </p:nvPr>
        </p:nvSpPr>
        <p:spPr>
          <a:xfrm>
            <a:off x="825674" y="0"/>
            <a:ext cx="10515600" cy="1325563"/>
          </a:xfrm>
        </p:spPr>
        <p:txBody>
          <a:bodyPr>
            <a:normAutofit/>
          </a:bodyPr>
          <a:lstStyle/>
          <a:p>
            <a:pPr algn="ctr"/>
            <a:r>
              <a:rPr lang="en-GB" sz="4000" b="1" dirty="0" smtClean="0"/>
              <a:t>Environmental issues - actions</a:t>
            </a:r>
            <a:endParaRPr lang="en-GB" sz="4000" b="1" dirty="0"/>
          </a:p>
        </p:txBody>
      </p:sp>
      <p:sp>
        <p:nvSpPr>
          <p:cNvPr id="3" name="Content Placeholder 2">
            <a:extLst>
              <a:ext uri="{FF2B5EF4-FFF2-40B4-BE49-F238E27FC236}">
                <a16:creationId xmlns="" xmlns:a16="http://schemas.microsoft.com/office/drawing/2014/main" id="{C44E3021-7520-A251-778A-C71665CB32D0}"/>
              </a:ext>
            </a:extLst>
          </p:cNvPr>
          <p:cNvSpPr>
            <a:spLocks noGrp="1"/>
          </p:cNvSpPr>
          <p:nvPr>
            <p:ph idx="1"/>
          </p:nvPr>
        </p:nvSpPr>
        <p:spPr>
          <a:xfrm>
            <a:off x="838200" y="1261954"/>
            <a:ext cx="10515600" cy="4351338"/>
          </a:xfrm>
        </p:spPr>
        <p:txBody>
          <a:bodyPr>
            <a:normAutofit lnSpcReduction="10000"/>
          </a:bodyPr>
          <a:lstStyle/>
          <a:p>
            <a:r>
              <a:rPr lang="en-GB" dirty="0" smtClean="0"/>
              <a:t>Better public </a:t>
            </a:r>
            <a:r>
              <a:rPr lang="en-GB" dirty="0"/>
              <a:t>transport </a:t>
            </a:r>
            <a:endParaRPr lang="en-GB" dirty="0" smtClean="0"/>
          </a:p>
          <a:p>
            <a:r>
              <a:rPr lang="en-GB" dirty="0" smtClean="0"/>
              <a:t>Smaller </a:t>
            </a:r>
            <a:r>
              <a:rPr lang="en-GB" dirty="0"/>
              <a:t>buses as many seem run half-empty. </a:t>
            </a:r>
            <a:endParaRPr lang="en-GB" dirty="0" smtClean="0"/>
          </a:p>
          <a:p>
            <a:r>
              <a:rPr lang="en-GB" dirty="0" smtClean="0"/>
              <a:t>Are </a:t>
            </a:r>
            <a:r>
              <a:rPr lang="en-GB" dirty="0"/>
              <a:t>bus companies considering </a:t>
            </a:r>
            <a:r>
              <a:rPr lang="en-GB" dirty="0" smtClean="0"/>
              <a:t>electric </a:t>
            </a:r>
            <a:r>
              <a:rPr lang="en-GB" dirty="0"/>
              <a:t>or hydrogen </a:t>
            </a:r>
            <a:r>
              <a:rPr lang="en-GB" dirty="0" smtClean="0"/>
              <a:t>powered buses.</a:t>
            </a:r>
            <a:endParaRPr lang="en-GB" dirty="0"/>
          </a:p>
          <a:p>
            <a:r>
              <a:rPr lang="en-GB" dirty="0" smtClean="0"/>
              <a:t>Renewable energy </a:t>
            </a:r>
            <a:r>
              <a:rPr lang="en-GB" dirty="0"/>
              <a:t>initiatives </a:t>
            </a:r>
            <a:r>
              <a:rPr lang="en-GB" dirty="0" smtClean="0"/>
              <a:t>- </a:t>
            </a:r>
            <a:r>
              <a:rPr lang="en-GB" dirty="0"/>
              <a:t>incorporated in all new </a:t>
            </a:r>
            <a:r>
              <a:rPr lang="en-GB" dirty="0" smtClean="0"/>
              <a:t>housing.</a:t>
            </a:r>
          </a:p>
          <a:p>
            <a:r>
              <a:rPr lang="en-GB" dirty="0" smtClean="0"/>
              <a:t>Make funding available for retro-fitting to </a:t>
            </a:r>
            <a:r>
              <a:rPr lang="en-GB" dirty="0"/>
              <a:t>all types of property. </a:t>
            </a:r>
            <a:endParaRPr lang="en-GB" dirty="0" smtClean="0"/>
          </a:p>
          <a:p>
            <a:r>
              <a:rPr lang="en-GB" dirty="0" smtClean="0"/>
              <a:t>Using the water </a:t>
            </a:r>
            <a:r>
              <a:rPr lang="en-GB" dirty="0"/>
              <a:t>sources </a:t>
            </a:r>
            <a:r>
              <a:rPr lang="en-GB" dirty="0" smtClean="0"/>
              <a:t>- </a:t>
            </a:r>
            <a:r>
              <a:rPr lang="en-GB" dirty="0"/>
              <a:t>is there a way to harness power from these.  </a:t>
            </a:r>
            <a:endParaRPr lang="en-GB" dirty="0" smtClean="0"/>
          </a:p>
          <a:p>
            <a:r>
              <a:rPr lang="en-GB" dirty="0"/>
              <a:t>Recycling points around the town to supplement fortnightly collection. Mini recycling depot or a communal skip (to avoid travel to Bridport).</a:t>
            </a:r>
          </a:p>
          <a:p>
            <a:r>
              <a:rPr lang="en-GB" dirty="0"/>
              <a:t>  More litter bins (note BTC pay Dorset Council per bin for collection).</a:t>
            </a:r>
          </a:p>
          <a:p>
            <a:endParaRPr lang="en-GB" dirty="0"/>
          </a:p>
          <a:p>
            <a:endParaRPr lang="en-GB" dirty="0"/>
          </a:p>
        </p:txBody>
      </p:sp>
    </p:spTree>
    <p:extLst>
      <p:ext uri="{BB962C8B-B14F-4D97-AF65-F5344CB8AC3E}">
        <p14:creationId xmlns:p14="http://schemas.microsoft.com/office/powerpoint/2010/main" val="2096599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1C1A76-5F79-4D3B-A915-EA92EF88616E}"/>
              </a:ext>
            </a:extLst>
          </p:cNvPr>
          <p:cNvSpPr>
            <a:spLocks noGrp="1"/>
          </p:cNvSpPr>
          <p:nvPr>
            <p:ph type="title"/>
          </p:nvPr>
        </p:nvSpPr>
        <p:spPr>
          <a:xfrm>
            <a:off x="800620" y="0"/>
            <a:ext cx="10522907" cy="1150524"/>
          </a:xfrm>
        </p:spPr>
        <p:txBody>
          <a:bodyPr>
            <a:normAutofit/>
          </a:bodyPr>
          <a:lstStyle/>
          <a:p>
            <a:pPr algn="ctr"/>
            <a:r>
              <a:rPr lang="en-GB" sz="4000" b="1" dirty="0"/>
              <a:t>Environmental issues – actions</a:t>
            </a:r>
          </a:p>
        </p:txBody>
      </p:sp>
      <p:sp>
        <p:nvSpPr>
          <p:cNvPr id="3" name="Content Placeholder 2">
            <a:extLst>
              <a:ext uri="{FF2B5EF4-FFF2-40B4-BE49-F238E27FC236}">
                <a16:creationId xmlns="" xmlns:a16="http://schemas.microsoft.com/office/drawing/2014/main" id="{099A7B20-B107-9197-496E-6A37DCF8F7F5}"/>
              </a:ext>
            </a:extLst>
          </p:cNvPr>
          <p:cNvSpPr>
            <a:spLocks noGrp="1"/>
          </p:cNvSpPr>
          <p:nvPr>
            <p:ph idx="1"/>
          </p:nvPr>
        </p:nvSpPr>
        <p:spPr>
          <a:xfrm>
            <a:off x="838200" y="1287006"/>
            <a:ext cx="10515600" cy="4351338"/>
          </a:xfrm>
        </p:spPr>
        <p:txBody>
          <a:bodyPr>
            <a:normAutofit lnSpcReduction="10000"/>
          </a:bodyPr>
          <a:lstStyle/>
          <a:p>
            <a:r>
              <a:rPr lang="en-GB" dirty="0" smtClean="0"/>
              <a:t>Cycling </a:t>
            </a:r>
            <a:r>
              <a:rPr lang="en-GB" dirty="0"/>
              <a:t>as an alternative to driving </a:t>
            </a:r>
            <a:r>
              <a:rPr lang="en-GB" dirty="0" smtClean="0"/>
              <a:t>- risks </a:t>
            </a:r>
            <a:r>
              <a:rPr lang="en-GB" dirty="0"/>
              <a:t>of cycling on narrow Dorset roads needs to be overcome by dedicated cycle </a:t>
            </a:r>
            <a:r>
              <a:rPr lang="en-GB" dirty="0" smtClean="0"/>
              <a:t>paths.</a:t>
            </a:r>
          </a:p>
          <a:p>
            <a:r>
              <a:rPr lang="en-GB" dirty="0"/>
              <a:t>More and faster EV chargers, alternative solutions for to on-street charging. Installations at places of work.</a:t>
            </a:r>
          </a:p>
          <a:p>
            <a:r>
              <a:rPr lang="en-GB" dirty="0"/>
              <a:t>Traffic calming, speed restrictions, fewer HGVs – all reduces </a:t>
            </a:r>
            <a:r>
              <a:rPr lang="en-GB" dirty="0" smtClean="0"/>
              <a:t>pollution.</a:t>
            </a:r>
          </a:p>
          <a:p>
            <a:r>
              <a:rPr lang="en-GB" dirty="0"/>
              <a:t>Overflows into the Brit together with run off from fields need to be </a:t>
            </a:r>
            <a:r>
              <a:rPr lang="en-GB" dirty="0" smtClean="0"/>
              <a:t>addressed.</a:t>
            </a:r>
            <a:r>
              <a:rPr lang="en-GB" dirty="0"/>
              <a:t> Storage and reuse of rainwater to be encouraged.</a:t>
            </a:r>
          </a:p>
          <a:p>
            <a:r>
              <a:rPr lang="en-GB" dirty="0" smtClean="0"/>
              <a:t>Air </a:t>
            </a:r>
            <a:r>
              <a:rPr lang="en-GB" dirty="0"/>
              <a:t>quality caused by traffic, bonfires and wood burning stoves raised as a concern.</a:t>
            </a:r>
          </a:p>
          <a:p>
            <a:r>
              <a:rPr lang="en-GB" dirty="0"/>
              <a:t>A reduction in the time street lights remain lit (some did </a:t>
            </a:r>
            <a:r>
              <a:rPr lang="en-GB" dirty="0" smtClean="0"/>
              <a:t>not </a:t>
            </a:r>
            <a:r>
              <a:rPr lang="en-GB" dirty="0"/>
              <a:t>want this due to safety concerns).</a:t>
            </a:r>
          </a:p>
          <a:p>
            <a:endParaRPr lang="en-GB" dirty="0" smtClean="0"/>
          </a:p>
          <a:p>
            <a:endParaRPr lang="en-GB" dirty="0"/>
          </a:p>
        </p:txBody>
      </p:sp>
    </p:spTree>
    <p:extLst>
      <p:ext uri="{BB962C8B-B14F-4D97-AF65-F5344CB8AC3E}">
        <p14:creationId xmlns:p14="http://schemas.microsoft.com/office/powerpoint/2010/main" val="1239704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148" y="0"/>
            <a:ext cx="10510381" cy="912530"/>
          </a:xfrm>
        </p:spPr>
        <p:txBody>
          <a:bodyPr>
            <a:normAutofit/>
          </a:bodyPr>
          <a:lstStyle/>
          <a:p>
            <a:pPr algn="ctr"/>
            <a:r>
              <a:rPr lang="en-GB" sz="4000" b="1" dirty="0" smtClean="0"/>
              <a:t>Housing development</a:t>
            </a:r>
            <a:endParaRPr lang="en-GB" sz="4000" b="1" dirty="0"/>
          </a:p>
        </p:txBody>
      </p:sp>
      <p:sp>
        <p:nvSpPr>
          <p:cNvPr id="3" name="Content Placeholder 2"/>
          <p:cNvSpPr>
            <a:spLocks noGrp="1"/>
          </p:cNvSpPr>
          <p:nvPr>
            <p:ph idx="1"/>
          </p:nvPr>
        </p:nvSpPr>
        <p:spPr>
          <a:xfrm>
            <a:off x="850726" y="1424792"/>
            <a:ext cx="10515600" cy="4351338"/>
          </a:xfrm>
        </p:spPr>
        <p:txBody>
          <a:bodyPr/>
          <a:lstStyle/>
          <a:p>
            <a:r>
              <a:rPr lang="en-GB" dirty="0"/>
              <a:t>88.65</a:t>
            </a:r>
            <a:r>
              <a:rPr lang="en-GB" dirty="0" smtClean="0"/>
              <a:t>% thought it important that development meets local needs.</a:t>
            </a:r>
          </a:p>
          <a:p>
            <a:r>
              <a:rPr lang="en-GB" dirty="0"/>
              <a:t>82.5</a:t>
            </a:r>
            <a:r>
              <a:rPr lang="en-GB" dirty="0" smtClean="0"/>
              <a:t>% wanted new developments to include affordable </a:t>
            </a:r>
            <a:r>
              <a:rPr lang="en-GB" dirty="0"/>
              <a:t>and shared </a:t>
            </a:r>
            <a:r>
              <a:rPr lang="en-GB" dirty="0" smtClean="0"/>
              <a:t>ownership options.</a:t>
            </a:r>
          </a:p>
          <a:p>
            <a:r>
              <a:rPr lang="en-GB" dirty="0"/>
              <a:t>86.65</a:t>
            </a:r>
            <a:r>
              <a:rPr lang="en-GB" dirty="0" smtClean="0"/>
              <a:t>% thought that new housing developments should integrate well with existing.</a:t>
            </a:r>
          </a:p>
          <a:p>
            <a:r>
              <a:rPr lang="en-GB" dirty="0"/>
              <a:t>91.02% </a:t>
            </a:r>
            <a:r>
              <a:rPr lang="en-GB" dirty="0" smtClean="0"/>
              <a:t>wanted developments to include green space</a:t>
            </a:r>
          </a:p>
          <a:p>
            <a:r>
              <a:rPr lang="en-GB" dirty="0"/>
              <a:t>82.92% </a:t>
            </a:r>
            <a:r>
              <a:rPr lang="en-GB" dirty="0" smtClean="0"/>
              <a:t>considered it important that housing design was sustainable.</a:t>
            </a:r>
            <a:endParaRPr lang="en-GB" dirty="0"/>
          </a:p>
          <a:p>
            <a:endParaRPr lang="en-GB" dirty="0"/>
          </a:p>
          <a:p>
            <a:endParaRPr lang="en-GB" dirty="0"/>
          </a:p>
        </p:txBody>
      </p:sp>
    </p:spTree>
    <p:extLst>
      <p:ext uri="{BB962C8B-B14F-4D97-AF65-F5344CB8AC3E}">
        <p14:creationId xmlns:p14="http://schemas.microsoft.com/office/powerpoint/2010/main" val="367494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FD2F97-CC45-7BF7-95DA-150D405CBA1C}"/>
              </a:ext>
            </a:extLst>
          </p:cNvPr>
          <p:cNvSpPr>
            <a:spLocks noGrp="1"/>
          </p:cNvSpPr>
          <p:nvPr>
            <p:ph type="title"/>
          </p:nvPr>
        </p:nvSpPr>
        <p:spPr>
          <a:xfrm>
            <a:off x="825673" y="0"/>
            <a:ext cx="10547959" cy="962634"/>
          </a:xfrm>
        </p:spPr>
        <p:txBody>
          <a:bodyPr>
            <a:normAutofit/>
          </a:bodyPr>
          <a:lstStyle/>
          <a:p>
            <a:pPr algn="ctr"/>
            <a:r>
              <a:rPr lang="en-GB" sz="4000" b="1" dirty="0"/>
              <a:t>Housing </a:t>
            </a:r>
            <a:r>
              <a:rPr lang="en-GB" sz="4000" b="1" dirty="0" smtClean="0"/>
              <a:t>development</a:t>
            </a:r>
            <a:endParaRPr lang="en-GB" sz="4000" b="1" dirty="0"/>
          </a:p>
        </p:txBody>
      </p:sp>
      <p:sp>
        <p:nvSpPr>
          <p:cNvPr id="3" name="Content Placeholder 2">
            <a:extLst>
              <a:ext uri="{FF2B5EF4-FFF2-40B4-BE49-F238E27FC236}">
                <a16:creationId xmlns="" xmlns:a16="http://schemas.microsoft.com/office/drawing/2014/main" id="{4BE80BCF-95D4-7D88-6B82-28016F05D578}"/>
              </a:ext>
            </a:extLst>
          </p:cNvPr>
          <p:cNvSpPr>
            <a:spLocks noGrp="1"/>
          </p:cNvSpPr>
          <p:nvPr>
            <p:ph idx="1"/>
          </p:nvPr>
        </p:nvSpPr>
        <p:spPr>
          <a:xfrm>
            <a:off x="838200" y="1424792"/>
            <a:ext cx="10515600" cy="4351338"/>
          </a:xfrm>
        </p:spPr>
        <p:txBody>
          <a:bodyPr>
            <a:normAutofit/>
          </a:bodyPr>
          <a:lstStyle/>
          <a:p>
            <a:pPr marL="0" indent="0">
              <a:buNone/>
            </a:pPr>
            <a:r>
              <a:rPr lang="en-GB" dirty="0" smtClean="0"/>
              <a:t>Respondents answered the question about the type of dwellings they would like to see as follows:</a:t>
            </a:r>
          </a:p>
          <a:p>
            <a:r>
              <a:rPr lang="en-GB" dirty="0" smtClean="0"/>
              <a:t>Family </a:t>
            </a:r>
            <a:r>
              <a:rPr lang="en-GB" dirty="0"/>
              <a:t>homes		</a:t>
            </a:r>
            <a:r>
              <a:rPr lang="en-GB" dirty="0" smtClean="0"/>
              <a:t>74%</a:t>
            </a:r>
            <a:endParaRPr lang="en-GB" dirty="0"/>
          </a:p>
          <a:p>
            <a:r>
              <a:rPr lang="en-GB" dirty="0"/>
              <a:t>Smaller homes		</a:t>
            </a:r>
            <a:r>
              <a:rPr lang="en-GB" dirty="0" smtClean="0"/>
              <a:t>58%</a:t>
            </a:r>
            <a:endParaRPr lang="en-GB" dirty="0"/>
          </a:p>
          <a:p>
            <a:r>
              <a:rPr lang="en-GB" dirty="0"/>
              <a:t>Bungalows			</a:t>
            </a:r>
            <a:r>
              <a:rPr lang="en-GB" dirty="0" smtClean="0"/>
              <a:t>37%</a:t>
            </a:r>
            <a:endParaRPr lang="en-GB" dirty="0"/>
          </a:p>
          <a:p>
            <a:r>
              <a:rPr lang="en-GB" dirty="0"/>
              <a:t>Apartments		 </a:t>
            </a:r>
            <a:r>
              <a:rPr lang="en-GB" dirty="0" smtClean="0"/>
              <a:t>26</a:t>
            </a:r>
            <a:r>
              <a:rPr lang="en-GB" dirty="0"/>
              <a:t>%</a:t>
            </a:r>
          </a:p>
          <a:p>
            <a:r>
              <a:rPr lang="en-GB" dirty="0" smtClean="0"/>
              <a:t>60% of respondents wanted to see dwellings offering supported living or sheltered housing.</a:t>
            </a:r>
          </a:p>
          <a:p>
            <a:r>
              <a:rPr lang="en-GB" dirty="0"/>
              <a:t>20% of respondents were interested in Live/Work opportunities</a:t>
            </a:r>
          </a:p>
          <a:p>
            <a:endParaRPr lang="en-GB" dirty="0"/>
          </a:p>
        </p:txBody>
      </p:sp>
    </p:spTree>
    <p:extLst>
      <p:ext uri="{BB962C8B-B14F-4D97-AF65-F5344CB8AC3E}">
        <p14:creationId xmlns:p14="http://schemas.microsoft.com/office/powerpoint/2010/main" val="2071185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A6CA8-4C0E-93DA-D306-577EB0A7DD41}"/>
              </a:ext>
            </a:extLst>
          </p:cNvPr>
          <p:cNvSpPr>
            <a:spLocks noGrp="1"/>
          </p:cNvSpPr>
          <p:nvPr>
            <p:ph type="title"/>
          </p:nvPr>
        </p:nvSpPr>
        <p:spPr>
          <a:xfrm>
            <a:off x="838200" y="0"/>
            <a:ext cx="10460277" cy="1100420"/>
          </a:xfrm>
        </p:spPr>
        <p:txBody>
          <a:bodyPr>
            <a:normAutofit/>
          </a:bodyPr>
          <a:lstStyle/>
          <a:p>
            <a:pPr algn="ctr"/>
            <a:r>
              <a:rPr lang="en-GB" sz="4000" b="1" dirty="0"/>
              <a:t>Housing </a:t>
            </a:r>
            <a:r>
              <a:rPr lang="en-GB" sz="4000" b="1" dirty="0" smtClean="0"/>
              <a:t>development</a:t>
            </a:r>
            <a:endParaRPr lang="en-GB" sz="4000" b="1" dirty="0"/>
          </a:p>
        </p:txBody>
      </p:sp>
      <p:sp>
        <p:nvSpPr>
          <p:cNvPr id="3" name="Content Placeholder 2">
            <a:extLst>
              <a:ext uri="{FF2B5EF4-FFF2-40B4-BE49-F238E27FC236}">
                <a16:creationId xmlns="" xmlns:a16="http://schemas.microsoft.com/office/drawing/2014/main" id="{442EA91C-C385-3C40-90C0-4AA7693B6526}"/>
              </a:ext>
            </a:extLst>
          </p:cNvPr>
          <p:cNvSpPr>
            <a:spLocks noGrp="1"/>
          </p:cNvSpPr>
          <p:nvPr>
            <p:ph idx="1"/>
          </p:nvPr>
        </p:nvSpPr>
        <p:spPr>
          <a:xfrm>
            <a:off x="838200" y="1224376"/>
            <a:ext cx="10515600" cy="4351338"/>
          </a:xfrm>
        </p:spPr>
        <p:txBody>
          <a:bodyPr/>
          <a:lstStyle/>
          <a:p>
            <a:pPr marL="0" indent="0">
              <a:buNone/>
            </a:pPr>
            <a:r>
              <a:rPr lang="en-GB" dirty="0" smtClean="0"/>
              <a:t>A range of other dwelling types were suggested including accessible homes, especially for older residents, small affordable starter homes, and varieties of tenure including long term rental, homes for keyworkers, shared ownership and co-housing.</a:t>
            </a:r>
          </a:p>
          <a:p>
            <a:pPr marL="0" indent="0">
              <a:buNone/>
            </a:pPr>
            <a:endParaRPr lang="en-GB" dirty="0"/>
          </a:p>
          <a:p>
            <a:pPr marL="0" indent="0">
              <a:buNone/>
            </a:pPr>
            <a:r>
              <a:rPr lang="en-GB" dirty="0" smtClean="0"/>
              <a:t>When answering the following related topics were raised:</a:t>
            </a:r>
          </a:p>
          <a:p>
            <a:r>
              <a:rPr lang="en-GB" dirty="0" smtClean="0"/>
              <a:t>Infrastructure, especially transport, sewage, flood management</a:t>
            </a:r>
          </a:p>
          <a:p>
            <a:r>
              <a:rPr lang="en-GB" dirty="0" smtClean="0"/>
              <a:t>Eco-friendly design and integrated renewable </a:t>
            </a:r>
          </a:p>
          <a:p>
            <a:endParaRPr lang="en-GB" dirty="0"/>
          </a:p>
        </p:txBody>
      </p:sp>
    </p:spTree>
    <p:extLst>
      <p:ext uri="{BB962C8B-B14F-4D97-AF65-F5344CB8AC3E}">
        <p14:creationId xmlns:p14="http://schemas.microsoft.com/office/powerpoint/2010/main" val="240596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D450B7-91C1-373C-DE6C-8A527907B190}"/>
              </a:ext>
            </a:extLst>
          </p:cNvPr>
          <p:cNvSpPr>
            <a:spLocks noGrp="1"/>
          </p:cNvSpPr>
          <p:nvPr>
            <p:ph type="title"/>
          </p:nvPr>
        </p:nvSpPr>
        <p:spPr>
          <a:xfrm>
            <a:off x="763044" y="112734"/>
            <a:ext cx="10485329" cy="837374"/>
          </a:xfrm>
        </p:spPr>
        <p:txBody>
          <a:bodyPr>
            <a:normAutofit/>
          </a:bodyPr>
          <a:lstStyle/>
          <a:p>
            <a:pPr algn="ctr"/>
            <a:r>
              <a:rPr lang="en-GB" sz="4000" b="1" dirty="0" smtClean="0"/>
              <a:t>Community facilities - Education</a:t>
            </a:r>
            <a:endParaRPr lang="en-GB" sz="4000" b="1" dirty="0"/>
          </a:p>
        </p:txBody>
      </p:sp>
      <p:sp>
        <p:nvSpPr>
          <p:cNvPr id="3" name="Content Placeholder 2">
            <a:extLst>
              <a:ext uri="{FF2B5EF4-FFF2-40B4-BE49-F238E27FC236}">
                <a16:creationId xmlns="" xmlns:a16="http://schemas.microsoft.com/office/drawing/2014/main" id="{B8A7E4EC-77B4-FB8E-D774-4D2E8488EF9C}"/>
              </a:ext>
            </a:extLst>
          </p:cNvPr>
          <p:cNvSpPr>
            <a:spLocks noGrp="1"/>
          </p:cNvSpPr>
          <p:nvPr>
            <p:ph idx="1"/>
          </p:nvPr>
        </p:nvSpPr>
        <p:spPr>
          <a:xfrm>
            <a:off x="850726" y="1236902"/>
            <a:ext cx="10515600" cy="4351338"/>
          </a:xfrm>
        </p:spPr>
        <p:txBody>
          <a:bodyPr/>
          <a:lstStyle/>
          <a:p>
            <a:r>
              <a:rPr lang="en-GB" sz="2400" dirty="0"/>
              <a:t>51.74% are satisfied with these services</a:t>
            </a:r>
          </a:p>
          <a:p>
            <a:r>
              <a:rPr lang="en-GB" sz="2400" dirty="0"/>
              <a:t>44.76% are neutral on the subject</a:t>
            </a:r>
          </a:p>
          <a:p>
            <a:r>
              <a:rPr lang="en-GB" sz="2400" dirty="0"/>
              <a:t>3.49% are dissatisfied with these services</a:t>
            </a:r>
          </a:p>
          <a:p>
            <a:pPr lvl="1"/>
            <a:endParaRPr lang="en-GB" sz="1600" dirty="0"/>
          </a:p>
          <a:p>
            <a:pPr marL="0" indent="0">
              <a:buNone/>
            </a:pPr>
            <a:r>
              <a:rPr lang="en-GB" sz="2400" dirty="0"/>
              <a:t>Beaminster </a:t>
            </a:r>
            <a:r>
              <a:rPr lang="en-GB" sz="2400" dirty="0" smtClean="0"/>
              <a:t>School (secondary) at </a:t>
            </a:r>
            <a:r>
              <a:rPr lang="en-GB" sz="2400" dirty="0"/>
              <a:t>90% </a:t>
            </a:r>
            <a:r>
              <a:rPr lang="en-GB" sz="2400" dirty="0" smtClean="0"/>
              <a:t>capacity; the </a:t>
            </a:r>
            <a:r>
              <a:rPr lang="en-GB" sz="2400" dirty="0"/>
              <a:t>demographics </a:t>
            </a:r>
            <a:r>
              <a:rPr lang="en-GB" sz="2400" dirty="0" smtClean="0"/>
              <a:t>reflect that the </a:t>
            </a:r>
            <a:r>
              <a:rPr lang="en-GB" sz="2400" dirty="0"/>
              <a:t>Dorset catchment area </a:t>
            </a:r>
            <a:r>
              <a:rPr lang="en-GB" sz="2400" dirty="0" smtClean="0"/>
              <a:t>has fewer families </a:t>
            </a:r>
            <a:r>
              <a:rPr lang="en-GB" sz="2400" dirty="0"/>
              <a:t>with </a:t>
            </a:r>
            <a:r>
              <a:rPr lang="en-GB" sz="2400" dirty="0" smtClean="0"/>
              <a:t>children, now drawing </a:t>
            </a:r>
            <a:r>
              <a:rPr lang="en-GB" sz="2400" dirty="0"/>
              <a:t>from South </a:t>
            </a:r>
            <a:r>
              <a:rPr lang="en-GB" sz="2400" dirty="0" smtClean="0"/>
              <a:t>Somerset.</a:t>
            </a:r>
          </a:p>
          <a:p>
            <a:pPr marL="0" indent="0">
              <a:buNone/>
            </a:pPr>
            <a:r>
              <a:rPr lang="en-US" sz="2400" dirty="0"/>
              <a:t>Beaminster St Mary’s </a:t>
            </a:r>
            <a:r>
              <a:rPr lang="en-US" sz="2400" dirty="0" smtClean="0"/>
              <a:t>has grown </a:t>
            </a:r>
            <a:r>
              <a:rPr lang="en-GB" sz="2400" dirty="0"/>
              <a:t>from 85 to 140 over the last few </a:t>
            </a:r>
            <a:r>
              <a:rPr lang="en-GB" sz="2400" dirty="0" smtClean="0"/>
              <a:t>years. Their </a:t>
            </a:r>
            <a:r>
              <a:rPr lang="en-GB" sz="2400" dirty="0"/>
              <a:t>Pupil Admission Number sets the maximum at 210 spaces</a:t>
            </a:r>
            <a:r>
              <a:rPr lang="en-GB" sz="2400" dirty="0" smtClean="0"/>
              <a:t>.</a:t>
            </a:r>
          </a:p>
          <a:p>
            <a:pPr marL="0" indent="0">
              <a:buNone/>
            </a:pPr>
            <a:r>
              <a:rPr lang="en-GB" sz="2400" dirty="0" smtClean="0"/>
              <a:t>Respondents state that nursery and childcare provision is poor, as are after school ad holiday activities.</a:t>
            </a:r>
            <a:endParaRPr lang="en-GB" sz="2400" dirty="0"/>
          </a:p>
          <a:p>
            <a:pPr marL="0" indent="0">
              <a:buNone/>
            </a:pPr>
            <a:endParaRPr lang="en-GB" sz="2400" dirty="0"/>
          </a:p>
          <a:p>
            <a:endParaRPr lang="en-GB" dirty="0"/>
          </a:p>
        </p:txBody>
      </p:sp>
    </p:spTree>
    <p:extLst>
      <p:ext uri="{BB962C8B-B14F-4D97-AF65-F5344CB8AC3E}">
        <p14:creationId xmlns:p14="http://schemas.microsoft.com/office/powerpoint/2010/main" val="168321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73" y="0"/>
            <a:ext cx="10598064" cy="1451148"/>
          </a:xfrm>
        </p:spPr>
        <p:txBody>
          <a:bodyPr/>
          <a:lstStyle/>
          <a:p>
            <a:pPr algn="ctr"/>
            <a:r>
              <a:rPr lang="en-GB" b="1" dirty="0" smtClean="0"/>
              <a:t>Beaminster Neighbourhood Plan</a:t>
            </a:r>
            <a:r>
              <a:rPr lang="en-GB" dirty="0" smtClean="0"/>
              <a:t/>
            </a:r>
            <a:br>
              <a:rPr lang="en-GB" dirty="0" smtClean="0"/>
            </a:br>
            <a:r>
              <a:rPr lang="en-GB" dirty="0" smtClean="0"/>
              <a:t>Survey results - summary</a:t>
            </a:r>
            <a:endParaRPr lang="en-GB" dirty="0"/>
          </a:p>
        </p:txBody>
      </p:sp>
      <p:sp>
        <p:nvSpPr>
          <p:cNvPr id="3" name="Content Placeholder 2"/>
          <p:cNvSpPr>
            <a:spLocks noGrp="1"/>
          </p:cNvSpPr>
          <p:nvPr>
            <p:ph idx="1"/>
          </p:nvPr>
        </p:nvSpPr>
        <p:spPr>
          <a:xfrm>
            <a:off x="951978" y="2091846"/>
            <a:ext cx="10409129" cy="3934805"/>
          </a:xfrm>
        </p:spPr>
        <p:txBody>
          <a:bodyPr/>
          <a:lstStyle/>
          <a:p>
            <a:pPr marL="0" indent="0">
              <a:buNone/>
            </a:pPr>
            <a:r>
              <a:rPr lang="en-GB" dirty="0" smtClean="0"/>
              <a:t>A survey of Beaminster residents was carried out between December 2024 and March 2025 about the Beaminster Neighbourhood Plan.</a:t>
            </a:r>
          </a:p>
          <a:p>
            <a:pPr marL="0" indent="0">
              <a:buNone/>
            </a:pPr>
            <a:r>
              <a:rPr lang="en-GB" dirty="0" smtClean="0"/>
              <a:t>The responses will be used to guide the development of the plan. They will </a:t>
            </a:r>
            <a:r>
              <a:rPr lang="en-GB" dirty="0"/>
              <a:t>be summarised and further consulted upon before the draft plan is produced</a:t>
            </a:r>
            <a:r>
              <a:rPr lang="en-GB" dirty="0" smtClean="0"/>
              <a:t>. </a:t>
            </a:r>
          </a:p>
          <a:p>
            <a:pPr marL="0" indent="0">
              <a:buNone/>
            </a:pPr>
            <a:r>
              <a:rPr lang="en-GB" dirty="0" smtClean="0"/>
              <a:t>Responses from residents aged 18 – 50 were limited and that group will be consulted further.</a:t>
            </a:r>
          </a:p>
          <a:p>
            <a:pPr marL="0" indent="0">
              <a:buNone/>
            </a:pPr>
            <a:r>
              <a:rPr lang="en-GB" dirty="0"/>
              <a:t>96.12% said </a:t>
            </a:r>
            <a:r>
              <a:rPr lang="en-GB" dirty="0" smtClean="0"/>
              <a:t>Beaminster would benefit from a neighbourhood plan</a:t>
            </a:r>
            <a:endParaRPr lang="en-GB" dirty="0"/>
          </a:p>
          <a:p>
            <a:pPr marL="0" indent="0">
              <a:buNone/>
            </a:pPr>
            <a:endParaRPr lang="en-GB" dirty="0"/>
          </a:p>
        </p:txBody>
      </p:sp>
    </p:spTree>
    <p:extLst>
      <p:ext uri="{BB962C8B-B14F-4D97-AF65-F5344CB8AC3E}">
        <p14:creationId xmlns:p14="http://schemas.microsoft.com/office/powerpoint/2010/main" val="277515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6987E4-EA98-4F6E-5CC5-E849D83E6FB6}"/>
              </a:ext>
            </a:extLst>
          </p:cNvPr>
          <p:cNvSpPr>
            <a:spLocks noGrp="1"/>
          </p:cNvSpPr>
          <p:nvPr>
            <p:ph type="title"/>
          </p:nvPr>
        </p:nvSpPr>
        <p:spPr>
          <a:xfrm>
            <a:off x="813147" y="0"/>
            <a:ext cx="10535433" cy="774743"/>
          </a:xfrm>
        </p:spPr>
        <p:txBody>
          <a:bodyPr>
            <a:normAutofit/>
          </a:bodyPr>
          <a:lstStyle/>
          <a:p>
            <a:pPr algn="ctr"/>
            <a:r>
              <a:rPr lang="en-GB" sz="4000" b="1" dirty="0"/>
              <a:t>Community </a:t>
            </a:r>
            <a:r>
              <a:rPr lang="en-GB" sz="4000" b="1" dirty="0" smtClean="0"/>
              <a:t>Facilities </a:t>
            </a:r>
            <a:endParaRPr lang="en-GB" sz="4000" b="1" dirty="0"/>
          </a:p>
        </p:txBody>
      </p:sp>
      <p:sp>
        <p:nvSpPr>
          <p:cNvPr id="3" name="Content Placeholder 2">
            <a:extLst>
              <a:ext uri="{FF2B5EF4-FFF2-40B4-BE49-F238E27FC236}">
                <a16:creationId xmlns="" xmlns:a16="http://schemas.microsoft.com/office/drawing/2014/main" id="{09CA64DE-6B09-4D32-A54C-8EC506615C8F}"/>
              </a:ext>
            </a:extLst>
          </p:cNvPr>
          <p:cNvSpPr>
            <a:spLocks noGrp="1"/>
          </p:cNvSpPr>
          <p:nvPr>
            <p:ph idx="1"/>
          </p:nvPr>
        </p:nvSpPr>
        <p:spPr>
          <a:xfrm>
            <a:off x="800621" y="1287005"/>
            <a:ext cx="10535433" cy="4625279"/>
          </a:xfrm>
        </p:spPr>
        <p:txBody>
          <a:bodyPr/>
          <a:lstStyle/>
          <a:p>
            <a:r>
              <a:rPr lang="en-GB" dirty="0"/>
              <a:t>64.69% are satisfied with these facilities</a:t>
            </a:r>
          </a:p>
          <a:p>
            <a:r>
              <a:rPr lang="en-GB" dirty="0"/>
              <a:t>27.81% are neutral on the subject</a:t>
            </a:r>
          </a:p>
          <a:p>
            <a:r>
              <a:rPr lang="en-GB" dirty="0"/>
              <a:t>7.51% are dissatisfied with these facilities</a:t>
            </a:r>
          </a:p>
          <a:p>
            <a:pPr marL="0" indent="0">
              <a:buNone/>
            </a:pPr>
            <a:endParaRPr lang="en-GB" sz="1800" dirty="0" smtClean="0"/>
          </a:p>
          <a:p>
            <a:r>
              <a:rPr lang="en-GB" dirty="0" smtClean="0"/>
              <a:t>More </a:t>
            </a:r>
            <a:r>
              <a:rPr lang="en-GB" dirty="0"/>
              <a:t>needs to be provided to keep the youth of the area interested and </a:t>
            </a:r>
            <a:r>
              <a:rPr lang="en-GB" dirty="0" smtClean="0"/>
              <a:t>occupied </a:t>
            </a:r>
          </a:p>
          <a:p>
            <a:r>
              <a:rPr lang="en-GB" dirty="0" smtClean="0"/>
              <a:t>Facilities like the museum and library need better signposting. Those </a:t>
            </a:r>
            <a:r>
              <a:rPr lang="en-GB" dirty="0"/>
              <a:t>who commented on the library felt it needed more space and better facilities, easier access and longer hours</a:t>
            </a:r>
            <a:r>
              <a:rPr lang="en-GB" dirty="0" smtClean="0"/>
              <a:t>.</a:t>
            </a:r>
          </a:p>
          <a:p>
            <a:r>
              <a:rPr lang="en-GB" dirty="0" smtClean="0"/>
              <a:t>Lots of comments about keeping the pharmacy and the post office</a:t>
            </a:r>
            <a:endParaRPr lang="en-GB" dirty="0"/>
          </a:p>
          <a:p>
            <a:endParaRPr lang="en-GB" dirty="0"/>
          </a:p>
          <a:p>
            <a:endParaRPr lang="en-GB" dirty="0"/>
          </a:p>
        </p:txBody>
      </p:sp>
    </p:spTree>
    <p:extLst>
      <p:ext uri="{BB962C8B-B14F-4D97-AF65-F5344CB8AC3E}">
        <p14:creationId xmlns:p14="http://schemas.microsoft.com/office/powerpoint/2010/main" val="3326665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9D6854-0BF2-7E37-CA31-6A09AA57DEF2}"/>
              </a:ext>
            </a:extLst>
          </p:cNvPr>
          <p:cNvSpPr>
            <a:spLocks noGrp="1"/>
          </p:cNvSpPr>
          <p:nvPr>
            <p:ph type="title"/>
          </p:nvPr>
        </p:nvSpPr>
        <p:spPr>
          <a:xfrm>
            <a:off x="813148" y="0"/>
            <a:ext cx="10497855" cy="824848"/>
          </a:xfrm>
        </p:spPr>
        <p:txBody>
          <a:bodyPr>
            <a:normAutofit/>
          </a:bodyPr>
          <a:lstStyle/>
          <a:p>
            <a:pPr algn="ctr"/>
            <a:r>
              <a:rPr lang="en-GB" sz="4000" b="1" dirty="0" smtClean="0"/>
              <a:t>Community facilities - sporting and leisure facilities</a:t>
            </a:r>
            <a:endParaRPr lang="en-GB" sz="4000" b="1" dirty="0"/>
          </a:p>
        </p:txBody>
      </p:sp>
      <p:sp>
        <p:nvSpPr>
          <p:cNvPr id="3" name="Content Placeholder 2">
            <a:extLst>
              <a:ext uri="{FF2B5EF4-FFF2-40B4-BE49-F238E27FC236}">
                <a16:creationId xmlns="" xmlns:a16="http://schemas.microsoft.com/office/drawing/2014/main" id="{866A1598-2834-C8E1-376B-CD472D57824B}"/>
              </a:ext>
            </a:extLst>
          </p:cNvPr>
          <p:cNvSpPr>
            <a:spLocks noGrp="1"/>
          </p:cNvSpPr>
          <p:nvPr>
            <p:ph idx="1"/>
          </p:nvPr>
        </p:nvSpPr>
        <p:spPr>
          <a:xfrm>
            <a:off x="763043" y="1312058"/>
            <a:ext cx="10560486" cy="4562650"/>
          </a:xfrm>
        </p:spPr>
        <p:txBody>
          <a:bodyPr/>
          <a:lstStyle/>
          <a:p>
            <a:r>
              <a:rPr lang="en-GB" dirty="0"/>
              <a:t>37.93% are satisfied with these facilities</a:t>
            </a:r>
          </a:p>
          <a:p>
            <a:r>
              <a:rPr lang="en-GB" dirty="0"/>
              <a:t>37.93% are neutral on the subject</a:t>
            </a:r>
          </a:p>
          <a:p>
            <a:r>
              <a:rPr lang="en-GB" dirty="0"/>
              <a:t>24.14% are dissatisfied with the facilities</a:t>
            </a:r>
          </a:p>
          <a:p>
            <a:pPr marL="0" indent="0">
              <a:buNone/>
            </a:pPr>
            <a:r>
              <a:rPr lang="en-GB" dirty="0" smtClean="0"/>
              <a:t>There </a:t>
            </a:r>
            <a:r>
              <a:rPr lang="en-GB" dirty="0"/>
              <a:t>are good facilities in Beaminster but it does not cater for </a:t>
            </a:r>
            <a:r>
              <a:rPr lang="en-GB" dirty="0" smtClean="0"/>
              <a:t>everyone. </a:t>
            </a:r>
          </a:p>
          <a:p>
            <a:r>
              <a:rPr lang="en-GB" dirty="0" smtClean="0"/>
              <a:t>The </a:t>
            </a:r>
            <a:r>
              <a:rPr lang="en-GB" dirty="0"/>
              <a:t>loss of the swimming pool at the school is felt keenly by some who would like to see a swimming pool in the </a:t>
            </a:r>
            <a:r>
              <a:rPr lang="en-GB" dirty="0" smtClean="0"/>
              <a:t>town.</a:t>
            </a:r>
          </a:p>
          <a:p>
            <a:r>
              <a:rPr lang="en-GB" dirty="0" smtClean="0"/>
              <a:t>Many respondents asked for a gym, outdoor gym and  fitness or leisure centre. </a:t>
            </a:r>
          </a:p>
          <a:p>
            <a:r>
              <a:rPr lang="en-GB" dirty="0" smtClean="0"/>
              <a:t>The </a:t>
            </a:r>
            <a:r>
              <a:rPr lang="en-GB" dirty="0"/>
              <a:t>playground equipment </a:t>
            </a:r>
            <a:r>
              <a:rPr lang="en-GB" dirty="0" smtClean="0"/>
              <a:t>caters only </a:t>
            </a:r>
            <a:r>
              <a:rPr lang="en-GB" dirty="0"/>
              <a:t>for younger </a:t>
            </a:r>
            <a:r>
              <a:rPr lang="en-GB" dirty="0" smtClean="0"/>
              <a:t>children. </a:t>
            </a:r>
            <a:endParaRPr lang="en-GB" dirty="0"/>
          </a:p>
          <a:p>
            <a:endParaRPr lang="en-GB" dirty="0"/>
          </a:p>
          <a:p>
            <a:endParaRPr lang="en-GB" dirty="0"/>
          </a:p>
        </p:txBody>
      </p:sp>
    </p:spTree>
    <p:extLst>
      <p:ext uri="{BB962C8B-B14F-4D97-AF65-F5344CB8AC3E}">
        <p14:creationId xmlns:p14="http://schemas.microsoft.com/office/powerpoint/2010/main" val="19511114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CE639-37F0-C555-D32D-9C66F4E7ACC7}"/>
              </a:ext>
            </a:extLst>
          </p:cNvPr>
          <p:cNvSpPr>
            <a:spLocks noGrp="1"/>
          </p:cNvSpPr>
          <p:nvPr>
            <p:ph type="title"/>
          </p:nvPr>
        </p:nvSpPr>
        <p:spPr>
          <a:xfrm>
            <a:off x="838199" y="0"/>
            <a:ext cx="10535433" cy="874952"/>
          </a:xfrm>
        </p:spPr>
        <p:txBody>
          <a:bodyPr>
            <a:normAutofit/>
          </a:bodyPr>
          <a:lstStyle/>
          <a:p>
            <a:pPr algn="ctr"/>
            <a:r>
              <a:rPr lang="en-GB" sz="4000" b="1" dirty="0" smtClean="0"/>
              <a:t>Community facilities - healthcare services</a:t>
            </a:r>
            <a:endParaRPr lang="en-GB" sz="4000" b="1" dirty="0"/>
          </a:p>
        </p:txBody>
      </p:sp>
      <p:sp>
        <p:nvSpPr>
          <p:cNvPr id="3" name="Content Placeholder 2">
            <a:extLst>
              <a:ext uri="{FF2B5EF4-FFF2-40B4-BE49-F238E27FC236}">
                <a16:creationId xmlns="" xmlns:a16="http://schemas.microsoft.com/office/drawing/2014/main" id="{E073FC44-4D87-9430-994C-3903A16CC5A9}"/>
              </a:ext>
            </a:extLst>
          </p:cNvPr>
          <p:cNvSpPr>
            <a:spLocks noGrp="1"/>
          </p:cNvSpPr>
          <p:nvPr>
            <p:ph idx="1"/>
          </p:nvPr>
        </p:nvSpPr>
        <p:spPr>
          <a:xfrm>
            <a:off x="838199" y="1186797"/>
            <a:ext cx="10547959" cy="4788118"/>
          </a:xfrm>
        </p:spPr>
        <p:txBody>
          <a:bodyPr>
            <a:normAutofit lnSpcReduction="10000"/>
          </a:bodyPr>
          <a:lstStyle/>
          <a:p>
            <a:r>
              <a:rPr lang="en-GB" dirty="0"/>
              <a:t>46.11% are satisfied with these facilities</a:t>
            </a:r>
          </a:p>
          <a:p>
            <a:r>
              <a:rPr lang="en-GB" dirty="0"/>
              <a:t>26.17% are neutral on the subject</a:t>
            </a:r>
          </a:p>
          <a:p>
            <a:r>
              <a:rPr lang="en-GB" dirty="0"/>
              <a:t>27.83% are dissatisfied with these facilities</a:t>
            </a:r>
          </a:p>
          <a:p>
            <a:endParaRPr lang="en-GB" sz="1800" dirty="0"/>
          </a:p>
          <a:p>
            <a:pPr marL="0" indent="0">
              <a:buNone/>
            </a:pPr>
            <a:r>
              <a:rPr lang="en-GB" sz="2400" dirty="0" smtClean="0"/>
              <a:t>When </a:t>
            </a:r>
            <a:r>
              <a:rPr lang="en-GB" sz="2400" dirty="0"/>
              <a:t>given the option to comment further, healthcare services attracted the most </a:t>
            </a:r>
            <a:r>
              <a:rPr lang="en-GB" sz="2400" dirty="0" smtClean="0"/>
              <a:t>response. When </a:t>
            </a:r>
            <a:r>
              <a:rPr lang="en-GB" sz="2400" dirty="0"/>
              <a:t>the </a:t>
            </a:r>
            <a:r>
              <a:rPr lang="en-GB" sz="2400" dirty="0" smtClean="0"/>
              <a:t>responses are </a:t>
            </a:r>
            <a:r>
              <a:rPr lang="en-GB" sz="2400" dirty="0"/>
              <a:t>coalesced the </a:t>
            </a:r>
            <a:r>
              <a:rPr lang="en-GB" sz="2400" dirty="0" smtClean="0"/>
              <a:t>issues </a:t>
            </a:r>
            <a:r>
              <a:rPr lang="en-GB" sz="2400" dirty="0"/>
              <a:t>that </a:t>
            </a:r>
            <a:r>
              <a:rPr lang="en-GB" sz="2400" dirty="0" smtClean="0"/>
              <a:t>arose stemmed </a:t>
            </a:r>
            <a:r>
              <a:rPr lang="en-GB" sz="2400" dirty="0"/>
              <a:t>from </a:t>
            </a:r>
            <a:r>
              <a:rPr lang="en-GB" sz="2400" dirty="0" smtClean="0"/>
              <a:t>a perception that there is a lack of GPs.</a:t>
            </a:r>
            <a:endParaRPr lang="en-GB" sz="2400" dirty="0"/>
          </a:p>
          <a:p>
            <a:pPr marL="0" indent="0">
              <a:buNone/>
            </a:pPr>
            <a:r>
              <a:rPr lang="en-GB" sz="2400" dirty="0" smtClean="0"/>
              <a:t>People </a:t>
            </a:r>
            <a:r>
              <a:rPr lang="en-GB" sz="2400" dirty="0"/>
              <a:t>have to travel large distance to find NHS </a:t>
            </a:r>
            <a:r>
              <a:rPr lang="en-GB" sz="2400" dirty="0" smtClean="0"/>
              <a:t>treatment (national issue).   </a:t>
            </a:r>
          </a:p>
          <a:p>
            <a:pPr marL="0" indent="0">
              <a:buNone/>
            </a:pPr>
            <a:r>
              <a:rPr lang="en-GB" sz="2400" dirty="0"/>
              <a:t>There </a:t>
            </a:r>
            <a:r>
              <a:rPr lang="en-GB" sz="2400" dirty="0" smtClean="0"/>
              <a:t>was </a:t>
            </a:r>
            <a:r>
              <a:rPr lang="en-GB" sz="2400" dirty="0"/>
              <a:t>concern that the pharmacy is strained both by workload and finance, and may be </a:t>
            </a:r>
            <a:r>
              <a:rPr lang="en-GB" sz="2400" dirty="0" smtClean="0"/>
              <a:t>lost.</a:t>
            </a:r>
            <a:endParaRPr lang="en-GB" sz="2400" dirty="0"/>
          </a:p>
          <a:p>
            <a:pPr marL="0" indent="0">
              <a:buNone/>
            </a:pPr>
            <a:r>
              <a:rPr lang="en-GB" sz="2400" dirty="0" smtClean="0"/>
              <a:t>Others mentioned a home </a:t>
            </a:r>
            <a:r>
              <a:rPr lang="en-GB" sz="2400" dirty="0"/>
              <a:t>care for the elderly, </a:t>
            </a:r>
            <a:r>
              <a:rPr lang="en-GB" sz="2400" dirty="0" smtClean="0"/>
              <a:t>so people did not have to move away and services those </a:t>
            </a:r>
            <a:r>
              <a:rPr lang="en-GB" sz="2400" dirty="0"/>
              <a:t>who are house bound, disabled or suffering from mental conditions are </a:t>
            </a:r>
            <a:r>
              <a:rPr lang="en-GB" sz="2400" dirty="0" smtClean="0"/>
              <a:t>overlooked.</a:t>
            </a:r>
            <a:endParaRPr lang="en-GB" sz="2400" dirty="0"/>
          </a:p>
          <a:p>
            <a:pPr marL="0" indent="0">
              <a:buNone/>
            </a:pPr>
            <a:endParaRPr lang="en-GB" sz="2400" dirty="0"/>
          </a:p>
        </p:txBody>
      </p:sp>
    </p:spTree>
    <p:extLst>
      <p:ext uri="{BB962C8B-B14F-4D97-AF65-F5344CB8AC3E}">
        <p14:creationId xmlns:p14="http://schemas.microsoft.com/office/powerpoint/2010/main" val="201274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4AC9E6-4135-F457-5FC1-45D48820A858}"/>
              </a:ext>
            </a:extLst>
          </p:cNvPr>
          <p:cNvSpPr>
            <a:spLocks noGrp="1"/>
          </p:cNvSpPr>
          <p:nvPr>
            <p:ph type="title"/>
          </p:nvPr>
        </p:nvSpPr>
        <p:spPr>
          <a:xfrm>
            <a:off x="788095" y="0"/>
            <a:ext cx="10535433" cy="799796"/>
          </a:xfrm>
        </p:spPr>
        <p:txBody>
          <a:bodyPr>
            <a:normAutofit/>
          </a:bodyPr>
          <a:lstStyle/>
          <a:p>
            <a:pPr algn="ctr"/>
            <a:r>
              <a:rPr lang="en-GB" sz="4000" b="1" dirty="0" smtClean="0"/>
              <a:t>Employment, jobs, business</a:t>
            </a:r>
            <a:endParaRPr lang="en-GB" sz="4000" b="1" dirty="0"/>
          </a:p>
        </p:txBody>
      </p:sp>
      <p:sp>
        <p:nvSpPr>
          <p:cNvPr id="3" name="Content Placeholder 2">
            <a:extLst>
              <a:ext uri="{FF2B5EF4-FFF2-40B4-BE49-F238E27FC236}">
                <a16:creationId xmlns="" xmlns:a16="http://schemas.microsoft.com/office/drawing/2014/main" id="{D511ACF3-7D3A-6C1D-0151-FA11CCA92DDD}"/>
              </a:ext>
            </a:extLst>
          </p:cNvPr>
          <p:cNvSpPr>
            <a:spLocks noGrp="1"/>
          </p:cNvSpPr>
          <p:nvPr>
            <p:ph idx="1"/>
          </p:nvPr>
        </p:nvSpPr>
        <p:spPr>
          <a:xfrm>
            <a:off x="788096" y="1424791"/>
            <a:ext cx="10497855" cy="4587701"/>
          </a:xfrm>
        </p:spPr>
        <p:txBody>
          <a:bodyPr/>
          <a:lstStyle/>
          <a:p>
            <a:r>
              <a:rPr lang="en-GB" dirty="0"/>
              <a:t>50.93% do not work – reflective of the age group that </a:t>
            </a:r>
            <a:r>
              <a:rPr lang="en-GB" dirty="0" smtClean="0"/>
              <a:t>responded.</a:t>
            </a:r>
          </a:p>
          <a:p>
            <a:pPr marL="0" indent="0">
              <a:buNone/>
            </a:pPr>
            <a:r>
              <a:rPr lang="en-GB" dirty="0" smtClean="0"/>
              <a:t>Of those that work –  49% - the split is 23/26% between those who work in Beaminster and those that do not.</a:t>
            </a:r>
          </a:p>
          <a:p>
            <a:pPr marL="0" indent="0">
              <a:buNone/>
            </a:pPr>
            <a:endParaRPr lang="en-GB" sz="1400" dirty="0" smtClean="0"/>
          </a:p>
          <a:p>
            <a:r>
              <a:rPr lang="en-GB" dirty="0" smtClean="0"/>
              <a:t>53% of respondents were neutral about job availability.</a:t>
            </a:r>
          </a:p>
          <a:p>
            <a:pPr marL="0" indent="0">
              <a:buNone/>
            </a:pPr>
            <a:r>
              <a:rPr lang="en-GB" dirty="0" smtClean="0"/>
              <a:t>This last may reflect the age group and employment status of the majority of respondents – further research necessary. Even so 39% thought availability was bad. </a:t>
            </a:r>
          </a:p>
          <a:p>
            <a:pPr marL="0" indent="0">
              <a:buNone/>
            </a:pPr>
            <a:r>
              <a:rPr lang="en-GB" dirty="0" smtClean="0"/>
              <a:t>Respondents to the open questions suggested that more opportunities for employment, training and work experience would be beneficial.</a:t>
            </a:r>
            <a:endParaRPr lang="en-GB" dirty="0"/>
          </a:p>
        </p:txBody>
      </p:sp>
    </p:spTree>
    <p:extLst>
      <p:ext uri="{BB962C8B-B14F-4D97-AF65-F5344CB8AC3E}">
        <p14:creationId xmlns:p14="http://schemas.microsoft.com/office/powerpoint/2010/main" val="39929115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3331A8-54AE-C10C-2E3D-09F610550B51}"/>
              </a:ext>
            </a:extLst>
          </p:cNvPr>
          <p:cNvSpPr>
            <a:spLocks noGrp="1"/>
          </p:cNvSpPr>
          <p:nvPr>
            <p:ph type="title"/>
          </p:nvPr>
        </p:nvSpPr>
        <p:spPr>
          <a:xfrm>
            <a:off x="825674" y="0"/>
            <a:ext cx="10510381" cy="1125472"/>
          </a:xfrm>
        </p:spPr>
        <p:txBody>
          <a:bodyPr>
            <a:normAutofit/>
          </a:bodyPr>
          <a:lstStyle/>
          <a:p>
            <a:pPr algn="ctr"/>
            <a:r>
              <a:rPr lang="en-GB" sz="4000" b="1" dirty="0" smtClean="0"/>
              <a:t>Business </a:t>
            </a:r>
            <a:r>
              <a:rPr lang="en-GB" sz="4000" b="1" dirty="0"/>
              <a:t>and services</a:t>
            </a:r>
          </a:p>
        </p:txBody>
      </p:sp>
      <p:sp>
        <p:nvSpPr>
          <p:cNvPr id="3" name="Content Placeholder 2">
            <a:extLst>
              <a:ext uri="{FF2B5EF4-FFF2-40B4-BE49-F238E27FC236}">
                <a16:creationId xmlns="" xmlns:a16="http://schemas.microsoft.com/office/drawing/2014/main" id="{DC8CD9BD-E95D-8CD1-F631-07F77647ADE6}"/>
              </a:ext>
            </a:extLst>
          </p:cNvPr>
          <p:cNvSpPr>
            <a:spLocks noGrp="1"/>
          </p:cNvSpPr>
          <p:nvPr>
            <p:ph idx="1"/>
          </p:nvPr>
        </p:nvSpPr>
        <p:spPr>
          <a:xfrm>
            <a:off x="813148" y="1337110"/>
            <a:ext cx="10515600" cy="4351338"/>
          </a:xfrm>
        </p:spPr>
        <p:txBody>
          <a:bodyPr/>
          <a:lstStyle/>
          <a:p>
            <a:pPr marL="0" indent="0">
              <a:buNone/>
            </a:pPr>
            <a:r>
              <a:rPr lang="en-GB" dirty="0" smtClean="0"/>
              <a:t>Most </a:t>
            </a:r>
            <a:r>
              <a:rPr lang="en-GB" dirty="0"/>
              <a:t>people would welcome more business into the town. This ranges from any larger manufacturers to all smaller business. In particular it indicates people want to be able to work locally and want </a:t>
            </a:r>
            <a:r>
              <a:rPr lang="en-GB" dirty="0" smtClean="0"/>
              <a:t>flexible </a:t>
            </a:r>
            <a:r>
              <a:rPr lang="en-GB" dirty="0"/>
              <a:t>working arrangements to be able to work around child care, etc. </a:t>
            </a:r>
            <a:endParaRPr lang="en-GB" dirty="0" smtClean="0"/>
          </a:p>
          <a:p>
            <a:pPr marL="0" indent="0">
              <a:buNone/>
            </a:pPr>
            <a:r>
              <a:rPr lang="en-GB" dirty="0" smtClean="0"/>
              <a:t>There was </a:t>
            </a:r>
            <a:r>
              <a:rPr lang="en-GB" dirty="0"/>
              <a:t>recognition that younger people need the opportunity to get into work</a:t>
            </a:r>
            <a:r>
              <a:rPr lang="en-GB" dirty="0" smtClean="0"/>
              <a:t>.</a:t>
            </a:r>
          </a:p>
          <a:p>
            <a:r>
              <a:rPr lang="en-GB" dirty="0" smtClean="0"/>
              <a:t>Businesses offering apprenticeships, training and work experience.</a:t>
            </a:r>
          </a:p>
          <a:p>
            <a:r>
              <a:rPr lang="en-GB" dirty="0" smtClean="0"/>
              <a:t>Banking hub (ATM in Coop, post office has limited services.)</a:t>
            </a:r>
          </a:p>
          <a:p>
            <a:r>
              <a:rPr lang="en-GB" dirty="0"/>
              <a:t>Child care for working families especially during non-term times</a:t>
            </a:r>
          </a:p>
          <a:p>
            <a:endParaRPr lang="en-GB" dirty="0"/>
          </a:p>
          <a:p>
            <a:endParaRPr lang="en-GB" dirty="0"/>
          </a:p>
        </p:txBody>
      </p:sp>
    </p:spTree>
    <p:extLst>
      <p:ext uri="{BB962C8B-B14F-4D97-AF65-F5344CB8AC3E}">
        <p14:creationId xmlns:p14="http://schemas.microsoft.com/office/powerpoint/2010/main" val="1856308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1EA9B8-BA31-AE27-D9AB-D7BFEECC856F}"/>
              </a:ext>
            </a:extLst>
          </p:cNvPr>
          <p:cNvSpPr>
            <a:spLocks noGrp="1"/>
          </p:cNvSpPr>
          <p:nvPr>
            <p:ph type="title"/>
          </p:nvPr>
        </p:nvSpPr>
        <p:spPr>
          <a:xfrm>
            <a:off x="838200" y="365126"/>
            <a:ext cx="10510381" cy="1125472"/>
          </a:xfrm>
        </p:spPr>
        <p:txBody>
          <a:bodyPr>
            <a:normAutofit/>
          </a:bodyPr>
          <a:lstStyle/>
          <a:p>
            <a:pPr algn="ctr"/>
            <a:r>
              <a:rPr lang="en-GB" sz="4000" b="1" dirty="0" smtClean="0"/>
              <a:t>Business and services</a:t>
            </a:r>
            <a:endParaRPr lang="en-GB" sz="4000" b="1" dirty="0"/>
          </a:p>
        </p:txBody>
      </p:sp>
      <p:sp>
        <p:nvSpPr>
          <p:cNvPr id="3" name="Content Placeholder 2">
            <a:extLst>
              <a:ext uri="{FF2B5EF4-FFF2-40B4-BE49-F238E27FC236}">
                <a16:creationId xmlns="" xmlns:a16="http://schemas.microsoft.com/office/drawing/2014/main" id="{CA07B805-72DE-6D52-4424-37F80729F8E8}"/>
              </a:ext>
            </a:extLst>
          </p:cNvPr>
          <p:cNvSpPr>
            <a:spLocks noGrp="1"/>
          </p:cNvSpPr>
          <p:nvPr>
            <p:ph idx="1"/>
          </p:nvPr>
        </p:nvSpPr>
        <p:spPr>
          <a:xfrm>
            <a:off x="838200" y="1587631"/>
            <a:ext cx="10515600" cy="4351338"/>
          </a:xfrm>
        </p:spPr>
        <p:txBody>
          <a:bodyPr>
            <a:normAutofit lnSpcReduction="10000"/>
          </a:bodyPr>
          <a:lstStyle/>
          <a:p>
            <a:r>
              <a:rPr lang="en-GB" dirty="0" smtClean="0"/>
              <a:t>Younger </a:t>
            </a:r>
            <a:r>
              <a:rPr lang="en-GB" dirty="0"/>
              <a:t>people do not consider they are well served by the town’s offerings</a:t>
            </a:r>
          </a:p>
          <a:p>
            <a:r>
              <a:rPr lang="en-GB" dirty="0"/>
              <a:t>There is a repeat of previously mentioned business/services that do not fulfil a need – ie health care, fitness, no farm market, etc </a:t>
            </a:r>
            <a:endParaRPr lang="en-GB" dirty="0" smtClean="0"/>
          </a:p>
          <a:p>
            <a:r>
              <a:rPr lang="en-GB" dirty="0" smtClean="0"/>
              <a:t>Number of suggestions related to tech business.</a:t>
            </a:r>
            <a:endParaRPr lang="en-GB" dirty="0"/>
          </a:p>
          <a:p>
            <a:endParaRPr lang="en-GB" dirty="0"/>
          </a:p>
          <a:p>
            <a:endParaRPr lang="en-GB" dirty="0"/>
          </a:p>
          <a:p>
            <a:endParaRPr lang="en-GB" dirty="0"/>
          </a:p>
        </p:txBody>
      </p:sp>
    </p:spTree>
    <p:extLst>
      <p:ext uri="{BB962C8B-B14F-4D97-AF65-F5344CB8AC3E}">
        <p14:creationId xmlns:p14="http://schemas.microsoft.com/office/powerpoint/2010/main" val="19328444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A60437-5B93-5ECD-6DE4-2AA1ADFBB369}"/>
              </a:ext>
            </a:extLst>
          </p:cNvPr>
          <p:cNvSpPr>
            <a:spLocks noGrp="1"/>
          </p:cNvSpPr>
          <p:nvPr>
            <p:ph type="title"/>
          </p:nvPr>
        </p:nvSpPr>
        <p:spPr>
          <a:xfrm>
            <a:off x="813147" y="0"/>
            <a:ext cx="10522908" cy="962633"/>
          </a:xfrm>
        </p:spPr>
        <p:txBody>
          <a:bodyPr>
            <a:normAutofit/>
          </a:bodyPr>
          <a:lstStyle/>
          <a:p>
            <a:pPr algn="ctr"/>
            <a:r>
              <a:rPr lang="en-GB" sz="4000" b="1" dirty="0"/>
              <a:t>Community infrastructure – </a:t>
            </a:r>
            <a:r>
              <a:rPr lang="en-GB" sz="4000" b="1" dirty="0" smtClean="0"/>
              <a:t>shopping</a:t>
            </a:r>
            <a:endParaRPr lang="en-GB" sz="4000" b="1" dirty="0"/>
          </a:p>
        </p:txBody>
      </p:sp>
      <p:sp>
        <p:nvSpPr>
          <p:cNvPr id="3" name="Content Placeholder 2">
            <a:extLst>
              <a:ext uri="{FF2B5EF4-FFF2-40B4-BE49-F238E27FC236}">
                <a16:creationId xmlns="" xmlns:a16="http://schemas.microsoft.com/office/drawing/2014/main" id="{C9F22BBD-6C44-FD5F-1FE7-B932C1239F99}"/>
              </a:ext>
            </a:extLst>
          </p:cNvPr>
          <p:cNvSpPr>
            <a:spLocks noGrp="1"/>
          </p:cNvSpPr>
          <p:nvPr>
            <p:ph idx="1"/>
          </p:nvPr>
        </p:nvSpPr>
        <p:spPr>
          <a:xfrm>
            <a:off x="838200" y="1437318"/>
            <a:ext cx="10515600" cy="4351338"/>
          </a:xfrm>
        </p:spPr>
        <p:txBody>
          <a:bodyPr/>
          <a:lstStyle/>
          <a:p>
            <a:pPr marL="0" indent="0">
              <a:buNone/>
            </a:pPr>
            <a:r>
              <a:rPr lang="en-GB" dirty="0" smtClean="0"/>
              <a:t>Respondents said they used the shopping facilities in Beaminster:</a:t>
            </a:r>
          </a:p>
          <a:p>
            <a:r>
              <a:rPr lang="en-GB" dirty="0" smtClean="0"/>
              <a:t>Always</a:t>
            </a:r>
            <a:r>
              <a:rPr lang="en-GB" dirty="0"/>
              <a:t>		26.88%</a:t>
            </a:r>
          </a:p>
          <a:p>
            <a:r>
              <a:rPr lang="en-GB" dirty="0"/>
              <a:t>Often		48.44%</a:t>
            </a:r>
          </a:p>
          <a:p>
            <a:r>
              <a:rPr lang="en-GB" dirty="0"/>
              <a:t>Occasionally	23.13%</a:t>
            </a:r>
          </a:p>
          <a:p>
            <a:r>
              <a:rPr lang="en-GB" dirty="0"/>
              <a:t>Never		  1.56</a:t>
            </a:r>
            <a:r>
              <a:rPr lang="en-GB" dirty="0" smtClean="0"/>
              <a:t>%</a:t>
            </a:r>
          </a:p>
          <a:p>
            <a:pPr marL="0" indent="0">
              <a:buNone/>
            </a:pPr>
            <a:r>
              <a:rPr lang="en-GB" dirty="0" smtClean="0"/>
              <a:t>Shops in Beaminster are well used by many but </a:t>
            </a:r>
            <a:r>
              <a:rPr lang="en-GB" dirty="0"/>
              <a:t>for the others there are some common </a:t>
            </a:r>
            <a:r>
              <a:rPr lang="en-GB" dirty="0" smtClean="0"/>
              <a:t>themes including a need for an </a:t>
            </a:r>
            <a:r>
              <a:rPr lang="en-GB" dirty="0"/>
              <a:t>improvement in opening </a:t>
            </a:r>
            <a:r>
              <a:rPr lang="en-GB" dirty="0" smtClean="0"/>
              <a:t>hours, competitive pricing, more </a:t>
            </a:r>
            <a:r>
              <a:rPr lang="en-GB" dirty="0"/>
              <a:t>choice both in goods offered and shops</a:t>
            </a:r>
          </a:p>
          <a:p>
            <a:pPr marL="0" indent="0">
              <a:buNone/>
            </a:pPr>
            <a:endParaRPr lang="en-GB" dirty="0"/>
          </a:p>
        </p:txBody>
      </p:sp>
    </p:spTree>
    <p:extLst>
      <p:ext uri="{BB962C8B-B14F-4D97-AF65-F5344CB8AC3E}">
        <p14:creationId xmlns:p14="http://schemas.microsoft.com/office/powerpoint/2010/main" val="1256548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63F86D-D1F3-2075-6D1E-E242A91B5F72}"/>
              </a:ext>
            </a:extLst>
          </p:cNvPr>
          <p:cNvSpPr>
            <a:spLocks noGrp="1"/>
          </p:cNvSpPr>
          <p:nvPr>
            <p:ph type="title"/>
          </p:nvPr>
        </p:nvSpPr>
        <p:spPr>
          <a:xfrm>
            <a:off x="813148" y="0"/>
            <a:ext cx="10497856" cy="937581"/>
          </a:xfrm>
        </p:spPr>
        <p:txBody>
          <a:bodyPr>
            <a:normAutofit/>
          </a:bodyPr>
          <a:lstStyle/>
          <a:p>
            <a:pPr algn="ctr"/>
            <a:r>
              <a:rPr lang="en-GB" sz="4000" b="1" dirty="0"/>
              <a:t>Community infrastructure – shopping</a:t>
            </a:r>
          </a:p>
        </p:txBody>
      </p:sp>
      <p:sp>
        <p:nvSpPr>
          <p:cNvPr id="3" name="Content Placeholder 2">
            <a:extLst>
              <a:ext uri="{FF2B5EF4-FFF2-40B4-BE49-F238E27FC236}">
                <a16:creationId xmlns="" xmlns:a16="http://schemas.microsoft.com/office/drawing/2014/main" id="{82147055-2490-E769-9B1D-7E78204D4074}"/>
              </a:ext>
            </a:extLst>
          </p:cNvPr>
          <p:cNvSpPr>
            <a:spLocks noGrp="1"/>
          </p:cNvSpPr>
          <p:nvPr>
            <p:ph idx="1"/>
          </p:nvPr>
        </p:nvSpPr>
        <p:spPr>
          <a:xfrm>
            <a:off x="813148" y="1224375"/>
            <a:ext cx="10472803" cy="4575175"/>
          </a:xfrm>
        </p:spPr>
        <p:txBody>
          <a:bodyPr>
            <a:normAutofit lnSpcReduction="10000"/>
          </a:bodyPr>
          <a:lstStyle/>
          <a:p>
            <a:pPr marL="0" indent="0">
              <a:buNone/>
            </a:pPr>
            <a:r>
              <a:rPr lang="en-GB" dirty="0" smtClean="0"/>
              <a:t>Although most </a:t>
            </a:r>
            <a:r>
              <a:rPr lang="en-GB" dirty="0"/>
              <a:t>feel the town is well </a:t>
            </a:r>
            <a:r>
              <a:rPr lang="en-GB" dirty="0" smtClean="0"/>
              <a:t>served a number of people </a:t>
            </a:r>
            <a:r>
              <a:rPr lang="en-GB" dirty="0"/>
              <a:t>would </a:t>
            </a:r>
            <a:r>
              <a:rPr lang="en-GB" dirty="0" smtClean="0"/>
              <a:t>like:</a:t>
            </a:r>
          </a:p>
          <a:p>
            <a:r>
              <a:rPr lang="en-GB" dirty="0" smtClean="0"/>
              <a:t>Clothes </a:t>
            </a:r>
            <a:r>
              <a:rPr lang="en-GB" dirty="0"/>
              <a:t>shops for all </a:t>
            </a:r>
            <a:r>
              <a:rPr lang="en-GB" dirty="0" smtClean="0"/>
              <a:t>age </a:t>
            </a:r>
            <a:r>
              <a:rPr lang="en-GB" dirty="0"/>
              <a:t>ranges and types </a:t>
            </a:r>
            <a:r>
              <a:rPr lang="en-GB" dirty="0" smtClean="0"/>
              <a:t>– including school uniform and shoes.</a:t>
            </a:r>
            <a:endParaRPr lang="en-GB" dirty="0"/>
          </a:p>
          <a:p>
            <a:r>
              <a:rPr lang="en-GB" dirty="0" smtClean="0"/>
              <a:t>Food </a:t>
            </a:r>
            <a:r>
              <a:rPr lang="en-GB" dirty="0"/>
              <a:t>stores as an alternative to the </a:t>
            </a:r>
            <a:r>
              <a:rPr lang="en-GB" dirty="0" smtClean="0"/>
              <a:t>Co-op, supermarket</a:t>
            </a:r>
            <a:endParaRPr lang="en-GB" dirty="0"/>
          </a:p>
          <a:p>
            <a:r>
              <a:rPr lang="en-GB" dirty="0"/>
              <a:t>Farmers market / local produce</a:t>
            </a:r>
          </a:p>
          <a:p>
            <a:r>
              <a:rPr lang="en-GB" dirty="0"/>
              <a:t>Arts &amp; </a:t>
            </a:r>
            <a:r>
              <a:rPr lang="en-GB" dirty="0" smtClean="0"/>
              <a:t>crafts, haberdashery</a:t>
            </a:r>
            <a:endParaRPr lang="en-GB" dirty="0"/>
          </a:p>
          <a:p>
            <a:r>
              <a:rPr lang="en-GB" dirty="0" smtClean="0"/>
              <a:t>Paper </a:t>
            </a:r>
            <a:r>
              <a:rPr lang="en-GB" dirty="0"/>
              <a:t>shop/tobacconist/sweet shop </a:t>
            </a:r>
            <a:endParaRPr lang="en-GB" dirty="0" smtClean="0"/>
          </a:p>
          <a:p>
            <a:pPr marL="0" indent="0">
              <a:buNone/>
            </a:pPr>
            <a:endParaRPr lang="en-GB" sz="1400" dirty="0" smtClean="0"/>
          </a:p>
          <a:p>
            <a:pPr marL="0" indent="0">
              <a:buNone/>
            </a:pPr>
            <a:r>
              <a:rPr lang="en-GB" dirty="0" smtClean="0"/>
              <a:t>A </a:t>
            </a:r>
            <a:r>
              <a:rPr lang="en-GB" dirty="0"/>
              <a:t>lot of the replies </a:t>
            </a:r>
            <a:r>
              <a:rPr lang="en-GB" dirty="0" smtClean="0"/>
              <a:t>referred </a:t>
            </a:r>
            <a:r>
              <a:rPr lang="en-GB" dirty="0"/>
              <a:t>to specific </a:t>
            </a:r>
            <a:r>
              <a:rPr lang="en-GB" dirty="0" smtClean="0"/>
              <a:t>types that </a:t>
            </a:r>
            <a:r>
              <a:rPr lang="en-GB" dirty="0"/>
              <a:t>economically are unlikely to be met by a small town. </a:t>
            </a:r>
          </a:p>
          <a:p>
            <a:pPr marL="0" indent="0">
              <a:buNone/>
            </a:pPr>
            <a:endParaRPr lang="en-GB" dirty="0"/>
          </a:p>
          <a:p>
            <a:endParaRPr lang="en-GB" dirty="0"/>
          </a:p>
        </p:txBody>
      </p:sp>
    </p:spTree>
    <p:extLst>
      <p:ext uri="{BB962C8B-B14F-4D97-AF65-F5344CB8AC3E}">
        <p14:creationId xmlns:p14="http://schemas.microsoft.com/office/powerpoint/2010/main" val="25654630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274574-EEC5-B657-61BA-CE1AAD00F6A7}"/>
              </a:ext>
            </a:extLst>
          </p:cNvPr>
          <p:cNvSpPr>
            <a:spLocks noGrp="1"/>
          </p:cNvSpPr>
          <p:nvPr>
            <p:ph type="title"/>
          </p:nvPr>
        </p:nvSpPr>
        <p:spPr>
          <a:xfrm>
            <a:off x="800622" y="0"/>
            <a:ext cx="10515600" cy="1325563"/>
          </a:xfrm>
        </p:spPr>
        <p:txBody>
          <a:bodyPr/>
          <a:lstStyle/>
          <a:p>
            <a:pPr algn="ctr"/>
            <a:r>
              <a:rPr lang="en-GB" dirty="0" smtClean="0"/>
              <a:t>Other topics raised</a:t>
            </a:r>
            <a:endParaRPr lang="en-GB" dirty="0"/>
          </a:p>
        </p:txBody>
      </p:sp>
      <p:sp>
        <p:nvSpPr>
          <p:cNvPr id="3" name="Content Placeholder 2">
            <a:extLst>
              <a:ext uri="{FF2B5EF4-FFF2-40B4-BE49-F238E27FC236}">
                <a16:creationId xmlns="" xmlns:a16="http://schemas.microsoft.com/office/drawing/2014/main" id="{C5104280-7840-C0AD-25A0-131F727417C3}"/>
              </a:ext>
            </a:extLst>
          </p:cNvPr>
          <p:cNvSpPr>
            <a:spLocks noGrp="1"/>
          </p:cNvSpPr>
          <p:nvPr>
            <p:ph idx="1"/>
          </p:nvPr>
        </p:nvSpPr>
        <p:spPr/>
        <p:txBody>
          <a:bodyPr/>
          <a:lstStyle/>
          <a:p>
            <a:r>
              <a:rPr lang="en-GB" dirty="0"/>
              <a:t>A lack of information/visibility of what is going on for residents and visitors (being addressed by BTC</a:t>
            </a:r>
            <a:r>
              <a:rPr lang="en-GB" dirty="0" smtClean="0"/>
              <a:t>)</a:t>
            </a:r>
          </a:p>
          <a:p>
            <a:r>
              <a:rPr lang="en-GB" dirty="0" smtClean="0"/>
              <a:t>More </a:t>
            </a:r>
            <a:r>
              <a:rPr lang="en-GB" dirty="0"/>
              <a:t>entertainment/events in the </a:t>
            </a:r>
            <a:r>
              <a:rPr lang="en-GB" dirty="0" smtClean="0"/>
              <a:t>town</a:t>
            </a:r>
          </a:p>
          <a:p>
            <a:r>
              <a:rPr lang="en-GB" dirty="0"/>
              <a:t>The </a:t>
            </a:r>
            <a:r>
              <a:rPr lang="en-GB" dirty="0" smtClean="0"/>
              <a:t>lack </a:t>
            </a:r>
            <a:r>
              <a:rPr lang="en-GB" dirty="0"/>
              <a:t>of a police presence and enforcement is leading to anti-social behaviour such as dog fouling, noise, damage</a:t>
            </a:r>
          </a:p>
          <a:p>
            <a:endParaRPr lang="en-GB" dirty="0"/>
          </a:p>
          <a:p>
            <a:endParaRPr lang="en-GB" dirty="0"/>
          </a:p>
          <a:p>
            <a:endParaRPr lang="en-GB" dirty="0"/>
          </a:p>
        </p:txBody>
      </p:sp>
    </p:spTree>
    <p:extLst>
      <p:ext uri="{BB962C8B-B14F-4D97-AF65-F5344CB8AC3E}">
        <p14:creationId xmlns:p14="http://schemas.microsoft.com/office/powerpoint/2010/main" val="311032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5CBB85-6745-35CF-C686-58C3B9C07FE8}"/>
              </a:ext>
            </a:extLst>
          </p:cNvPr>
          <p:cNvSpPr>
            <a:spLocks noGrp="1"/>
          </p:cNvSpPr>
          <p:nvPr>
            <p:ph type="title"/>
          </p:nvPr>
        </p:nvSpPr>
        <p:spPr>
          <a:xfrm>
            <a:off x="813148" y="0"/>
            <a:ext cx="10460277" cy="874952"/>
          </a:xfrm>
        </p:spPr>
        <p:txBody>
          <a:bodyPr>
            <a:normAutofit/>
          </a:bodyPr>
          <a:lstStyle/>
          <a:p>
            <a:pPr algn="ctr"/>
            <a:r>
              <a:rPr lang="en-GB" sz="4000" b="1" dirty="0" smtClean="0"/>
              <a:t>Respondents profile</a:t>
            </a:r>
            <a:endParaRPr lang="en-GB" sz="4000" b="1" dirty="0"/>
          </a:p>
        </p:txBody>
      </p:sp>
      <p:sp>
        <p:nvSpPr>
          <p:cNvPr id="3" name="Content Placeholder 2">
            <a:extLst>
              <a:ext uri="{FF2B5EF4-FFF2-40B4-BE49-F238E27FC236}">
                <a16:creationId xmlns="" xmlns:a16="http://schemas.microsoft.com/office/drawing/2014/main" id="{498C429C-D5A3-6789-1C9E-0362E4AADD7D}"/>
              </a:ext>
            </a:extLst>
          </p:cNvPr>
          <p:cNvSpPr>
            <a:spLocks noGrp="1"/>
          </p:cNvSpPr>
          <p:nvPr>
            <p:ph idx="1"/>
          </p:nvPr>
        </p:nvSpPr>
        <p:spPr>
          <a:xfrm>
            <a:off x="800622" y="1499948"/>
            <a:ext cx="10515600" cy="4351338"/>
          </a:xfrm>
        </p:spPr>
        <p:txBody>
          <a:bodyPr/>
          <a:lstStyle/>
          <a:p>
            <a:r>
              <a:rPr lang="en-GB" dirty="0"/>
              <a:t>19.33</a:t>
            </a:r>
            <a:r>
              <a:rPr lang="en-GB" dirty="0" smtClean="0"/>
              <a:t>% of respondents did not </a:t>
            </a:r>
            <a:r>
              <a:rPr lang="en-GB" dirty="0"/>
              <a:t>live in </a:t>
            </a:r>
            <a:r>
              <a:rPr lang="en-GB" dirty="0" smtClean="0"/>
              <a:t>Beaminster (this </a:t>
            </a:r>
            <a:r>
              <a:rPr lang="en-GB" dirty="0"/>
              <a:t>could mean they </a:t>
            </a:r>
            <a:r>
              <a:rPr lang="en-GB" dirty="0" smtClean="0"/>
              <a:t>live </a:t>
            </a:r>
            <a:r>
              <a:rPr lang="en-GB" dirty="0"/>
              <a:t>within </a:t>
            </a:r>
            <a:r>
              <a:rPr lang="en-GB" dirty="0" smtClean="0"/>
              <a:t>the parish). </a:t>
            </a:r>
            <a:endParaRPr lang="en-GB" dirty="0"/>
          </a:p>
          <a:p>
            <a:r>
              <a:rPr lang="en-GB" dirty="0"/>
              <a:t>14.67</a:t>
            </a:r>
            <a:r>
              <a:rPr lang="en-GB" dirty="0" smtClean="0"/>
              <a:t>% did not </a:t>
            </a:r>
            <a:r>
              <a:rPr lang="en-GB" dirty="0"/>
              <a:t>have a DT8 postcode but </a:t>
            </a:r>
            <a:r>
              <a:rPr lang="en-GB" dirty="0" smtClean="0"/>
              <a:t>work </a:t>
            </a:r>
            <a:r>
              <a:rPr lang="en-GB" dirty="0"/>
              <a:t>or attend school </a:t>
            </a:r>
            <a:r>
              <a:rPr lang="en-GB" dirty="0" smtClean="0"/>
              <a:t> here.</a:t>
            </a:r>
            <a:endParaRPr lang="en-GB" dirty="0"/>
          </a:p>
          <a:p>
            <a:r>
              <a:rPr lang="en-GB" dirty="0" smtClean="0"/>
              <a:t>44.79</a:t>
            </a:r>
            <a:r>
              <a:rPr lang="en-GB" dirty="0"/>
              <a:t>% </a:t>
            </a:r>
            <a:r>
              <a:rPr lang="en-GB" dirty="0" smtClean="0"/>
              <a:t>of respondents have </a:t>
            </a:r>
            <a:r>
              <a:rPr lang="en-GB" dirty="0"/>
              <a:t>lived in Beaminster for over 10 </a:t>
            </a:r>
            <a:r>
              <a:rPr lang="en-GB" dirty="0" smtClean="0"/>
              <a:t>years.</a:t>
            </a:r>
          </a:p>
          <a:p>
            <a:endParaRPr lang="en-GB" sz="1400" dirty="0" smtClean="0"/>
          </a:p>
          <a:p>
            <a:r>
              <a:rPr lang="en-GB" dirty="0"/>
              <a:t>Most of the respondents  </a:t>
            </a:r>
            <a:r>
              <a:rPr lang="en-GB" dirty="0" smtClean="0"/>
              <a:t>- 65.85% - are </a:t>
            </a:r>
            <a:r>
              <a:rPr lang="en-GB" dirty="0"/>
              <a:t>over the age of 51.</a:t>
            </a:r>
          </a:p>
          <a:p>
            <a:r>
              <a:rPr lang="en-GB" dirty="0"/>
              <a:t>15.69</a:t>
            </a:r>
            <a:r>
              <a:rPr lang="en-GB" dirty="0" smtClean="0"/>
              <a:t>% were under </a:t>
            </a:r>
            <a:r>
              <a:rPr lang="en-GB" dirty="0"/>
              <a:t>the age of </a:t>
            </a:r>
            <a:r>
              <a:rPr lang="en-GB" dirty="0" smtClean="0"/>
              <a:t>18.</a:t>
            </a:r>
            <a:endParaRPr lang="en-GB" dirty="0"/>
          </a:p>
          <a:p>
            <a:r>
              <a:rPr lang="en-GB" dirty="0" smtClean="0"/>
              <a:t>14.46</a:t>
            </a:r>
            <a:r>
              <a:rPr lang="en-GB" dirty="0"/>
              <a:t>% of the respondents </a:t>
            </a:r>
            <a:r>
              <a:rPr lang="en-GB" dirty="0" smtClean="0"/>
              <a:t>were from the 31 – 50 age group.</a:t>
            </a:r>
          </a:p>
          <a:p>
            <a:r>
              <a:rPr lang="en-GB" dirty="0" smtClean="0"/>
              <a:t>Only 4</a:t>
            </a:r>
            <a:r>
              <a:rPr lang="en-GB" dirty="0"/>
              <a:t>% </a:t>
            </a:r>
            <a:r>
              <a:rPr lang="en-GB" dirty="0" smtClean="0"/>
              <a:t>were from </a:t>
            </a:r>
            <a:r>
              <a:rPr lang="en-GB" dirty="0"/>
              <a:t>the 18 – 30 age </a:t>
            </a:r>
            <a:r>
              <a:rPr lang="en-GB" dirty="0" smtClean="0"/>
              <a:t>group </a:t>
            </a:r>
          </a:p>
          <a:p>
            <a:endParaRPr lang="en-GB" dirty="0"/>
          </a:p>
          <a:p>
            <a:pPr marL="0" indent="0">
              <a:buNone/>
            </a:pPr>
            <a:endParaRPr lang="en-GB" dirty="0"/>
          </a:p>
          <a:p>
            <a:endParaRPr lang="en-GB" dirty="0"/>
          </a:p>
        </p:txBody>
      </p:sp>
    </p:spTree>
    <p:extLst>
      <p:ext uri="{BB962C8B-B14F-4D97-AF65-F5344CB8AC3E}">
        <p14:creationId xmlns:p14="http://schemas.microsoft.com/office/powerpoint/2010/main" val="2374871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49DD1D-50EB-AE50-F978-6E34F2205D95}"/>
              </a:ext>
            </a:extLst>
          </p:cNvPr>
          <p:cNvSpPr>
            <a:spLocks noGrp="1"/>
          </p:cNvSpPr>
          <p:nvPr>
            <p:ph type="title"/>
          </p:nvPr>
        </p:nvSpPr>
        <p:spPr>
          <a:xfrm>
            <a:off x="838200" y="0"/>
            <a:ext cx="10435225" cy="950108"/>
          </a:xfrm>
        </p:spPr>
        <p:txBody>
          <a:bodyPr>
            <a:normAutofit/>
          </a:bodyPr>
          <a:lstStyle/>
          <a:p>
            <a:pPr algn="ctr"/>
            <a:r>
              <a:rPr lang="en-GB" sz="4000" b="1" dirty="0"/>
              <a:t>Respondents profile</a:t>
            </a:r>
          </a:p>
        </p:txBody>
      </p:sp>
      <p:sp>
        <p:nvSpPr>
          <p:cNvPr id="3" name="Content Placeholder 2">
            <a:extLst>
              <a:ext uri="{FF2B5EF4-FFF2-40B4-BE49-F238E27FC236}">
                <a16:creationId xmlns="" xmlns:a16="http://schemas.microsoft.com/office/drawing/2014/main" id="{AA1C915B-D1B9-3F24-8E72-E17D89A65104}"/>
              </a:ext>
            </a:extLst>
          </p:cNvPr>
          <p:cNvSpPr>
            <a:spLocks noGrp="1"/>
          </p:cNvSpPr>
          <p:nvPr>
            <p:ph idx="1"/>
          </p:nvPr>
        </p:nvSpPr>
        <p:spPr>
          <a:xfrm>
            <a:off x="838200" y="1487423"/>
            <a:ext cx="10515600" cy="4351338"/>
          </a:xfrm>
        </p:spPr>
        <p:txBody>
          <a:bodyPr/>
          <a:lstStyle/>
          <a:p>
            <a:pPr marL="0" indent="0">
              <a:buNone/>
            </a:pPr>
            <a:r>
              <a:rPr lang="en-GB" dirty="0"/>
              <a:t>Of the 294 that replied to </a:t>
            </a:r>
            <a:r>
              <a:rPr lang="en-GB" dirty="0" smtClean="0"/>
              <a:t>the question about home ownership:</a:t>
            </a:r>
          </a:p>
          <a:p>
            <a:r>
              <a:rPr lang="en-GB" dirty="0" smtClean="0"/>
              <a:t>80% </a:t>
            </a:r>
            <a:r>
              <a:rPr lang="en-GB" dirty="0"/>
              <a:t>are homeowners </a:t>
            </a:r>
            <a:r>
              <a:rPr lang="en-GB" dirty="0" smtClean="0"/>
              <a:t>– possibly reflective </a:t>
            </a:r>
            <a:r>
              <a:rPr lang="en-GB" dirty="0"/>
              <a:t>of the dominant age group that </a:t>
            </a:r>
            <a:r>
              <a:rPr lang="en-GB" dirty="0" smtClean="0"/>
              <a:t>responded</a:t>
            </a:r>
          </a:p>
          <a:p>
            <a:r>
              <a:rPr lang="en-GB" dirty="0" smtClean="0"/>
              <a:t>20% are in rented accommodation</a:t>
            </a:r>
          </a:p>
          <a:p>
            <a:pPr marL="0" indent="0">
              <a:buNone/>
            </a:pPr>
            <a:r>
              <a:rPr lang="en-GB" dirty="0" smtClean="0"/>
              <a:t>We </a:t>
            </a:r>
            <a:r>
              <a:rPr lang="en-GB" dirty="0"/>
              <a:t>know that 51 of the </a:t>
            </a:r>
            <a:r>
              <a:rPr lang="en-GB" dirty="0" smtClean="0"/>
              <a:t>325 </a:t>
            </a:r>
            <a:r>
              <a:rPr lang="en-GB" dirty="0"/>
              <a:t>respondents are under the age of </a:t>
            </a:r>
            <a:r>
              <a:rPr lang="en-GB" dirty="0" smtClean="0"/>
              <a:t>18 – the majority of respondents who skipped this question were living with parents. </a:t>
            </a:r>
          </a:p>
          <a:p>
            <a:pPr marL="0" indent="0">
              <a:buNone/>
            </a:pPr>
            <a:r>
              <a:rPr lang="en-GB" dirty="0" smtClean="0"/>
              <a:t>Further </a:t>
            </a:r>
            <a:r>
              <a:rPr lang="en-GB" dirty="0"/>
              <a:t>consultation will be carried out to gain views from the under-represented groups.</a:t>
            </a:r>
          </a:p>
          <a:p>
            <a:endParaRPr lang="en-GB" dirty="0"/>
          </a:p>
        </p:txBody>
      </p:sp>
    </p:spTree>
    <p:extLst>
      <p:ext uri="{BB962C8B-B14F-4D97-AF65-F5344CB8AC3E}">
        <p14:creationId xmlns:p14="http://schemas.microsoft.com/office/powerpoint/2010/main" val="4279331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7494EC-97F7-3A1C-C724-534E3B662893}"/>
              </a:ext>
            </a:extLst>
          </p:cNvPr>
          <p:cNvSpPr>
            <a:spLocks noGrp="1"/>
          </p:cNvSpPr>
          <p:nvPr>
            <p:ph type="title"/>
          </p:nvPr>
        </p:nvSpPr>
        <p:spPr>
          <a:xfrm>
            <a:off x="800621" y="0"/>
            <a:ext cx="10560485" cy="987686"/>
          </a:xfrm>
        </p:spPr>
        <p:txBody>
          <a:bodyPr>
            <a:normAutofit/>
          </a:bodyPr>
          <a:lstStyle/>
          <a:p>
            <a:pPr algn="ctr"/>
            <a:r>
              <a:rPr lang="en-GB" sz="4000" b="1" dirty="0" smtClean="0"/>
              <a:t>Transport and  travel</a:t>
            </a:r>
            <a:endParaRPr lang="en-GB" sz="4000" b="1" dirty="0"/>
          </a:p>
        </p:txBody>
      </p:sp>
      <p:sp>
        <p:nvSpPr>
          <p:cNvPr id="3" name="Content Placeholder 2">
            <a:extLst>
              <a:ext uri="{FF2B5EF4-FFF2-40B4-BE49-F238E27FC236}">
                <a16:creationId xmlns="" xmlns:a16="http://schemas.microsoft.com/office/drawing/2014/main" id="{54002A78-8910-6465-D9F4-7E601072FFD3}"/>
              </a:ext>
            </a:extLst>
          </p:cNvPr>
          <p:cNvSpPr>
            <a:spLocks noGrp="1"/>
          </p:cNvSpPr>
          <p:nvPr>
            <p:ph idx="1"/>
          </p:nvPr>
        </p:nvSpPr>
        <p:spPr>
          <a:xfrm>
            <a:off x="788096" y="1299531"/>
            <a:ext cx="10515600" cy="4351338"/>
          </a:xfrm>
        </p:spPr>
        <p:txBody>
          <a:bodyPr/>
          <a:lstStyle/>
          <a:p>
            <a:pPr marL="0" indent="0">
              <a:buNone/>
            </a:pPr>
            <a:r>
              <a:rPr lang="en-GB" dirty="0" smtClean="0"/>
              <a:t>Respondents were asked if they used public transport</a:t>
            </a:r>
          </a:p>
          <a:p>
            <a:r>
              <a:rPr lang="en-GB" dirty="0" smtClean="0"/>
              <a:t>34.67</a:t>
            </a:r>
            <a:r>
              <a:rPr lang="en-GB" dirty="0"/>
              <a:t>% answered yes</a:t>
            </a:r>
          </a:p>
          <a:p>
            <a:r>
              <a:rPr lang="en-GB" dirty="0"/>
              <a:t>65.33% answered no</a:t>
            </a:r>
          </a:p>
          <a:p>
            <a:pPr marL="0" indent="0">
              <a:buNone/>
            </a:pPr>
            <a:endParaRPr lang="en-GB" dirty="0" smtClean="0"/>
          </a:p>
          <a:p>
            <a:pPr marL="0" indent="0">
              <a:buNone/>
            </a:pPr>
            <a:r>
              <a:rPr lang="en-GB" dirty="0" smtClean="0"/>
              <a:t>When asked if they used the community bus</a:t>
            </a:r>
          </a:p>
          <a:p>
            <a:r>
              <a:rPr lang="en-GB" dirty="0"/>
              <a:t>16.72% answered yes</a:t>
            </a:r>
          </a:p>
          <a:p>
            <a:r>
              <a:rPr lang="en-GB" dirty="0"/>
              <a:t>83.28% answered no</a:t>
            </a:r>
          </a:p>
          <a:p>
            <a:pPr marL="0" indent="0">
              <a:buNone/>
            </a:pPr>
            <a:r>
              <a:rPr lang="en-GB" dirty="0" smtClean="0"/>
              <a:t>The </a:t>
            </a:r>
            <a:r>
              <a:rPr lang="en-GB" dirty="0"/>
              <a:t>role of the community bus has changed since this survey</a:t>
            </a:r>
          </a:p>
          <a:p>
            <a:pPr marL="0" indent="0">
              <a:buNone/>
            </a:pPr>
            <a:endParaRPr lang="en-GB" dirty="0"/>
          </a:p>
        </p:txBody>
      </p:sp>
    </p:spTree>
    <p:extLst>
      <p:ext uri="{BB962C8B-B14F-4D97-AF65-F5344CB8AC3E}">
        <p14:creationId xmlns:p14="http://schemas.microsoft.com/office/powerpoint/2010/main" val="1888282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CB3BE6-D423-39D7-512F-BB4FB9249254}"/>
              </a:ext>
            </a:extLst>
          </p:cNvPr>
          <p:cNvSpPr>
            <a:spLocks noGrp="1"/>
          </p:cNvSpPr>
          <p:nvPr>
            <p:ph type="title"/>
          </p:nvPr>
        </p:nvSpPr>
        <p:spPr>
          <a:xfrm>
            <a:off x="838199" y="0"/>
            <a:ext cx="10522907" cy="1062842"/>
          </a:xfrm>
        </p:spPr>
        <p:txBody>
          <a:bodyPr>
            <a:normAutofit/>
          </a:bodyPr>
          <a:lstStyle/>
          <a:p>
            <a:pPr algn="ctr"/>
            <a:r>
              <a:rPr lang="en-GB" sz="4000" b="1" dirty="0" smtClean="0"/>
              <a:t>Transport and travel</a:t>
            </a:r>
            <a:endParaRPr lang="en-GB" sz="4000" b="1" dirty="0"/>
          </a:p>
        </p:txBody>
      </p:sp>
      <p:sp>
        <p:nvSpPr>
          <p:cNvPr id="3" name="Content Placeholder 2">
            <a:extLst>
              <a:ext uri="{FF2B5EF4-FFF2-40B4-BE49-F238E27FC236}">
                <a16:creationId xmlns="" xmlns:a16="http://schemas.microsoft.com/office/drawing/2014/main" id="{EC413F8A-6149-432A-6B18-591AA4C19270}"/>
              </a:ext>
            </a:extLst>
          </p:cNvPr>
          <p:cNvSpPr>
            <a:spLocks noGrp="1"/>
          </p:cNvSpPr>
          <p:nvPr>
            <p:ph idx="1"/>
          </p:nvPr>
        </p:nvSpPr>
        <p:spPr>
          <a:xfrm>
            <a:off x="888304" y="1324583"/>
            <a:ext cx="10497855" cy="4537597"/>
          </a:xfrm>
        </p:spPr>
        <p:txBody>
          <a:bodyPr/>
          <a:lstStyle/>
          <a:p>
            <a:pPr marL="0" indent="0">
              <a:buNone/>
            </a:pPr>
            <a:r>
              <a:rPr lang="en-GB" dirty="0" smtClean="0"/>
              <a:t>When asked about their usual mode of transport people answered:</a:t>
            </a:r>
          </a:p>
          <a:p>
            <a:r>
              <a:rPr lang="en-GB" dirty="0" smtClean="0"/>
              <a:t>73.83% motoring</a:t>
            </a:r>
          </a:p>
          <a:p>
            <a:r>
              <a:rPr lang="en-GB" dirty="0" smtClean="0"/>
              <a:t>14.02% walking</a:t>
            </a:r>
          </a:p>
          <a:p>
            <a:r>
              <a:rPr lang="en-GB" dirty="0" smtClean="0"/>
              <a:t>11.21% public transport</a:t>
            </a:r>
          </a:p>
          <a:p>
            <a:r>
              <a:rPr lang="en-GB" dirty="0" smtClean="0"/>
              <a:t>0.93% cycling</a:t>
            </a:r>
          </a:p>
          <a:p>
            <a:pPr marL="0" indent="0">
              <a:buNone/>
            </a:pPr>
            <a:r>
              <a:rPr lang="en-GB" dirty="0" smtClean="0"/>
              <a:t>When asked to rate the transport infrastructure </a:t>
            </a:r>
          </a:p>
          <a:p>
            <a:r>
              <a:rPr lang="en-GB" dirty="0" smtClean="0"/>
              <a:t>44.30</a:t>
            </a:r>
            <a:r>
              <a:rPr lang="en-GB" dirty="0"/>
              <a:t>% </a:t>
            </a:r>
            <a:r>
              <a:rPr lang="en-GB" dirty="0" smtClean="0"/>
              <a:t>were </a:t>
            </a:r>
            <a:r>
              <a:rPr lang="en-GB" dirty="0"/>
              <a:t>neutral</a:t>
            </a:r>
          </a:p>
          <a:p>
            <a:r>
              <a:rPr lang="en-GB" dirty="0"/>
              <a:t>15.19% </a:t>
            </a:r>
            <a:r>
              <a:rPr lang="en-GB" dirty="0" smtClean="0"/>
              <a:t>rated </a:t>
            </a:r>
            <a:r>
              <a:rPr lang="en-GB" dirty="0"/>
              <a:t>it good</a:t>
            </a:r>
          </a:p>
          <a:p>
            <a:r>
              <a:rPr lang="en-GB" dirty="0"/>
              <a:t>40.50% </a:t>
            </a:r>
            <a:r>
              <a:rPr lang="en-GB" dirty="0" smtClean="0"/>
              <a:t>rated </a:t>
            </a:r>
            <a:r>
              <a:rPr lang="en-GB" dirty="0"/>
              <a:t>it bad</a:t>
            </a:r>
          </a:p>
          <a:p>
            <a:endParaRPr lang="en-GB" dirty="0"/>
          </a:p>
        </p:txBody>
      </p:sp>
    </p:spTree>
    <p:extLst>
      <p:ext uri="{BB962C8B-B14F-4D97-AF65-F5344CB8AC3E}">
        <p14:creationId xmlns:p14="http://schemas.microsoft.com/office/powerpoint/2010/main" val="2890124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C31B03-8F36-169A-7601-FCB0ED3F9E9B}"/>
              </a:ext>
            </a:extLst>
          </p:cNvPr>
          <p:cNvSpPr>
            <a:spLocks noGrp="1"/>
          </p:cNvSpPr>
          <p:nvPr>
            <p:ph type="title"/>
          </p:nvPr>
        </p:nvSpPr>
        <p:spPr>
          <a:xfrm>
            <a:off x="825674" y="0"/>
            <a:ext cx="10485329" cy="937582"/>
          </a:xfrm>
        </p:spPr>
        <p:txBody>
          <a:bodyPr>
            <a:normAutofit/>
          </a:bodyPr>
          <a:lstStyle/>
          <a:p>
            <a:pPr algn="ctr"/>
            <a:r>
              <a:rPr lang="en-GB" sz="4000" b="1" dirty="0" smtClean="0"/>
              <a:t>Transport and travel</a:t>
            </a:r>
            <a:endParaRPr lang="en-GB" sz="4000" b="1" dirty="0"/>
          </a:p>
        </p:txBody>
      </p:sp>
      <p:sp>
        <p:nvSpPr>
          <p:cNvPr id="3" name="Content Placeholder 2">
            <a:extLst>
              <a:ext uri="{FF2B5EF4-FFF2-40B4-BE49-F238E27FC236}">
                <a16:creationId xmlns="" xmlns:a16="http://schemas.microsoft.com/office/drawing/2014/main" id="{71A697F4-9365-E11D-CABC-0D47F0AAA48F}"/>
              </a:ext>
            </a:extLst>
          </p:cNvPr>
          <p:cNvSpPr>
            <a:spLocks noGrp="1"/>
          </p:cNvSpPr>
          <p:nvPr>
            <p:ph idx="1"/>
          </p:nvPr>
        </p:nvSpPr>
        <p:spPr>
          <a:xfrm>
            <a:off x="737991" y="1236902"/>
            <a:ext cx="10560485" cy="4963482"/>
          </a:xfrm>
        </p:spPr>
        <p:txBody>
          <a:bodyPr>
            <a:normAutofit lnSpcReduction="10000"/>
          </a:bodyPr>
          <a:lstStyle/>
          <a:p>
            <a:r>
              <a:rPr lang="en-GB" dirty="0"/>
              <a:t>37.66% of respondents </a:t>
            </a:r>
            <a:r>
              <a:rPr lang="en-GB" dirty="0" smtClean="0"/>
              <a:t>were dissatisfied </a:t>
            </a:r>
            <a:r>
              <a:rPr lang="en-GB" dirty="0"/>
              <a:t>with the public transport</a:t>
            </a:r>
          </a:p>
          <a:p>
            <a:r>
              <a:rPr lang="en-GB" dirty="0"/>
              <a:t>46.20% </a:t>
            </a:r>
            <a:r>
              <a:rPr lang="en-GB" dirty="0" smtClean="0"/>
              <a:t>were neutral.</a:t>
            </a:r>
          </a:p>
          <a:p>
            <a:pPr marL="0" indent="0">
              <a:buNone/>
            </a:pPr>
            <a:endParaRPr lang="en-GB" sz="1600" dirty="0" smtClean="0"/>
          </a:p>
          <a:p>
            <a:r>
              <a:rPr lang="en-GB" dirty="0" smtClean="0"/>
              <a:t>People wanted more buses, running more frequently - where </a:t>
            </a:r>
            <a:r>
              <a:rPr lang="en-GB" dirty="0"/>
              <a:t>and when people want </a:t>
            </a:r>
            <a:r>
              <a:rPr lang="en-GB" dirty="0" smtClean="0"/>
              <a:t>them - services </a:t>
            </a:r>
            <a:r>
              <a:rPr lang="en-GB" dirty="0"/>
              <a:t>that do run often finish too </a:t>
            </a:r>
            <a:r>
              <a:rPr lang="en-GB" dirty="0" smtClean="0"/>
              <a:t>early.</a:t>
            </a:r>
          </a:p>
          <a:p>
            <a:r>
              <a:rPr lang="en-GB" dirty="0" smtClean="0"/>
              <a:t>Timetables </a:t>
            </a:r>
            <a:r>
              <a:rPr lang="en-GB" dirty="0"/>
              <a:t>do not reflect the needs of </a:t>
            </a:r>
            <a:r>
              <a:rPr lang="en-GB" dirty="0" smtClean="0"/>
              <a:t>workers, shoppers, people </a:t>
            </a:r>
            <a:r>
              <a:rPr lang="en-GB" dirty="0"/>
              <a:t>who would like to go out in the evenings </a:t>
            </a:r>
            <a:r>
              <a:rPr lang="en-GB" dirty="0" smtClean="0"/>
              <a:t>– anyone that cannot </a:t>
            </a:r>
            <a:r>
              <a:rPr lang="en-GB" dirty="0"/>
              <a:t>drive. No Sunday </a:t>
            </a:r>
            <a:r>
              <a:rPr lang="en-GB" dirty="0" smtClean="0"/>
              <a:t>services.</a:t>
            </a:r>
            <a:endParaRPr lang="en-GB" dirty="0"/>
          </a:p>
          <a:p>
            <a:r>
              <a:rPr lang="en-GB" dirty="0" smtClean="0"/>
              <a:t>Services should link with </a:t>
            </a:r>
            <a:r>
              <a:rPr lang="en-GB" dirty="0"/>
              <a:t>other </a:t>
            </a:r>
            <a:r>
              <a:rPr lang="en-GB" dirty="0" smtClean="0"/>
              <a:t>transport: trains, </a:t>
            </a:r>
            <a:r>
              <a:rPr lang="en-GB" dirty="0"/>
              <a:t>buses to other </a:t>
            </a:r>
            <a:r>
              <a:rPr lang="en-GB" dirty="0" smtClean="0"/>
              <a:t>locations – although direct </a:t>
            </a:r>
            <a:r>
              <a:rPr lang="en-GB" dirty="0"/>
              <a:t>bus routes to main towns preferred. </a:t>
            </a:r>
            <a:endParaRPr lang="en-GB" dirty="0" smtClean="0"/>
          </a:p>
          <a:p>
            <a:r>
              <a:rPr lang="en-GB" dirty="0" smtClean="0"/>
              <a:t>There </a:t>
            </a:r>
            <a:r>
              <a:rPr lang="en-GB" dirty="0"/>
              <a:t>are no feeder routes from outlying communities to these bus routes. A service to The Green was requested</a:t>
            </a:r>
          </a:p>
          <a:p>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640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897A3-908F-5D85-59E2-B391220A4426}"/>
              </a:ext>
            </a:extLst>
          </p:cNvPr>
          <p:cNvSpPr>
            <a:spLocks noGrp="1"/>
          </p:cNvSpPr>
          <p:nvPr>
            <p:ph type="title"/>
          </p:nvPr>
        </p:nvSpPr>
        <p:spPr>
          <a:xfrm>
            <a:off x="825674" y="0"/>
            <a:ext cx="10435225" cy="1112946"/>
          </a:xfrm>
        </p:spPr>
        <p:txBody>
          <a:bodyPr/>
          <a:lstStyle/>
          <a:p>
            <a:pPr algn="ctr"/>
            <a:r>
              <a:rPr lang="en-GB" sz="4000" b="1" dirty="0" smtClean="0"/>
              <a:t>Transport and travel</a:t>
            </a:r>
            <a:endParaRPr lang="en-GB" sz="4000" b="1" dirty="0"/>
          </a:p>
        </p:txBody>
      </p:sp>
      <p:sp>
        <p:nvSpPr>
          <p:cNvPr id="3" name="Content Placeholder 2">
            <a:extLst>
              <a:ext uri="{FF2B5EF4-FFF2-40B4-BE49-F238E27FC236}">
                <a16:creationId xmlns="" xmlns:a16="http://schemas.microsoft.com/office/drawing/2014/main" id="{DEB177F3-90AE-8009-D473-E20D77DBB3E5}"/>
              </a:ext>
            </a:extLst>
          </p:cNvPr>
          <p:cNvSpPr>
            <a:spLocks noGrp="1"/>
          </p:cNvSpPr>
          <p:nvPr>
            <p:ph idx="1"/>
          </p:nvPr>
        </p:nvSpPr>
        <p:spPr>
          <a:xfrm>
            <a:off x="838200" y="1537527"/>
            <a:ext cx="10515600" cy="4351338"/>
          </a:xfrm>
        </p:spPr>
        <p:txBody>
          <a:bodyPr/>
          <a:lstStyle/>
          <a:p>
            <a:r>
              <a:rPr lang="en-GB" dirty="0"/>
              <a:t>Would smaller buses help increase the frequency of buses</a:t>
            </a:r>
          </a:p>
          <a:p>
            <a:r>
              <a:rPr lang="en-GB" dirty="0"/>
              <a:t>Electronic screens at main stops, such as The Red Lion would help when services are unexpectedly cancelled</a:t>
            </a:r>
            <a:r>
              <a:rPr lang="en-GB" dirty="0" smtClean="0"/>
              <a:t>.</a:t>
            </a:r>
          </a:p>
          <a:p>
            <a:r>
              <a:rPr lang="en-GB" dirty="0" smtClean="0"/>
              <a:t>Someone </a:t>
            </a:r>
            <a:r>
              <a:rPr lang="en-GB" dirty="0"/>
              <a:t>suggested a one-way system around the square </a:t>
            </a:r>
            <a:endParaRPr lang="en-GB" dirty="0" smtClean="0"/>
          </a:p>
          <a:p>
            <a:r>
              <a:rPr lang="en-GB" dirty="0" smtClean="0"/>
              <a:t>EV chargers</a:t>
            </a:r>
          </a:p>
          <a:p>
            <a:endParaRPr lang="en-GB" dirty="0"/>
          </a:p>
          <a:p>
            <a:endParaRPr lang="en-GB" dirty="0"/>
          </a:p>
          <a:p>
            <a:endParaRPr lang="en-GB" dirty="0"/>
          </a:p>
          <a:p>
            <a:pPr marL="0" indent="0">
              <a:buNone/>
            </a:pPr>
            <a:r>
              <a:rPr lang="en-GB" dirty="0" smtClean="0"/>
              <a:t>.</a:t>
            </a:r>
            <a:endParaRPr lang="en-GB" dirty="0"/>
          </a:p>
        </p:txBody>
      </p:sp>
    </p:spTree>
    <p:extLst>
      <p:ext uri="{BB962C8B-B14F-4D97-AF65-F5344CB8AC3E}">
        <p14:creationId xmlns:p14="http://schemas.microsoft.com/office/powerpoint/2010/main" val="1482767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897A3-908F-5D85-59E2-B391220A4426}"/>
              </a:ext>
            </a:extLst>
          </p:cNvPr>
          <p:cNvSpPr>
            <a:spLocks noGrp="1"/>
          </p:cNvSpPr>
          <p:nvPr>
            <p:ph type="title"/>
          </p:nvPr>
        </p:nvSpPr>
        <p:spPr>
          <a:xfrm>
            <a:off x="838200" y="0"/>
            <a:ext cx="10472803" cy="1100420"/>
          </a:xfrm>
        </p:spPr>
        <p:txBody>
          <a:bodyPr/>
          <a:lstStyle/>
          <a:p>
            <a:pPr algn="ctr"/>
            <a:r>
              <a:rPr lang="en-GB" sz="4000" b="1" dirty="0" smtClean="0"/>
              <a:t>Traffic management and parking</a:t>
            </a:r>
            <a:endParaRPr lang="en-GB" sz="4000" b="1" dirty="0"/>
          </a:p>
        </p:txBody>
      </p:sp>
      <p:sp>
        <p:nvSpPr>
          <p:cNvPr id="3" name="Content Placeholder 2">
            <a:extLst>
              <a:ext uri="{FF2B5EF4-FFF2-40B4-BE49-F238E27FC236}">
                <a16:creationId xmlns="" xmlns:a16="http://schemas.microsoft.com/office/drawing/2014/main" id="{DEB177F3-90AE-8009-D473-E20D77DBB3E5}"/>
              </a:ext>
            </a:extLst>
          </p:cNvPr>
          <p:cNvSpPr>
            <a:spLocks noGrp="1"/>
          </p:cNvSpPr>
          <p:nvPr>
            <p:ph idx="1"/>
          </p:nvPr>
        </p:nvSpPr>
        <p:spPr>
          <a:xfrm>
            <a:off x="800622" y="1462370"/>
            <a:ext cx="10515600" cy="4351338"/>
          </a:xfrm>
        </p:spPr>
        <p:txBody>
          <a:bodyPr/>
          <a:lstStyle/>
          <a:p>
            <a:pPr marL="0" indent="0">
              <a:buNone/>
            </a:pPr>
            <a:r>
              <a:rPr lang="en-GB" dirty="0" smtClean="0"/>
              <a:t>Suggestions for improvement included:</a:t>
            </a:r>
          </a:p>
          <a:p>
            <a:r>
              <a:rPr lang="en-GB" dirty="0" smtClean="0"/>
              <a:t>Traffic </a:t>
            </a:r>
            <a:r>
              <a:rPr lang="en-GB" dirty="0"/>
              <a:t>calming measures and </a:t>
            </a:r>
            <a:r>
              <a:rPr lang="en-GB" dirty="0" smtClean="0"/>
              <a:t>extended </a:t>
            </a:r>
            <a:r>
              <a:rPr lang="en-GB" dirty="0"/>
              <a:t>speed restrictions that are </a:t>
            </a:r>
            <a:r>
              <a:rPr lang="en-GB" dirty="0" smtClean="0"/>
              <a:t>enforced.</a:t>
            </a:r>
          </a:p>
          <a:p>
            <a:r>
              <a:rPr lang="en-GB" dirty="0" smtClean="0"/>
              <a:t>Enforcement of parking restrictions, residents parking in town centre.</a:t>
            </a:r>
          </a:p>
          <a:p>
            <a:r>
              <a:rPr lang="en-GB" dirty="0" smtClean="0"/>
              <a:t>Less parking in the </a:t>
            </a:r>
            <a:r>
              <a:rPr lang="en-GB" dirty="0"/>
              <a:t>Square </a:t>
            </a:r>
            <a:r>
              <a:rPr lang="en-GB" dirty="0" smtClean="0"/>
              <a:t>and </a:t>
            </a:r>
            <a:r>
              <a:rPr lang="en-GB" dirty="0"/>
              <a:t>more </a:t>
            </a:r>
            <a:r>
              <a:rPr lang="en-GB" dirty="0" smtClean="0"/>
              <a:t>open </a:t>
            </a:r>
            <a:r>
              <a:rPr lang="en-GB" dirty="0"/>
              <a:t>space for </a:t>
            </a:r>
            <a:r>
              <a:rPr lang="en-GB" dirty="0" smtClean="0"/>
              <a:t>socialising ad pedestrians, a </a:t>
            </a:r>
            <a:r>
              <a:rPr lang="en-GB" dirty="0"/>
              <a:t>market or other events. </a:t>
            </a:r>
          </a:p>
          <a:p>
            <a:r>
              <a:rPr lang="en-GB" dirty="0" smtClean="0"/>
              <a:t>A </a:t>
            </a:r>
            <a:r>
              <a:rPr lang="en-GB" dirty="0"/>
              <a:t>pedestrian crossing at the square to the </a:t>
            </a:r>
            <a:r>
              <a:rPr lang="en-GB" dirty="0" smtClean="0"/>
              <a:t>Greyhound</a:t>
            </a:r>
            <a:endParaRPr lang="en-GB" dirty="0"/>
          </a:p>
        </p:txBody>
      </p:sp>
    </p:spTree>
    <p:extLst>
      <p:ext uri="{BB962C8B-B14F-4D97-AF65-F5344CB8AC3E}">
        <p14:creationId xmlns:p14="http://schemas.microsoft.com/office/powerpoint/2010/main" val="320942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3552</TotalTime>
  <Words>2057</Words>
  <Application>Microsoft Office PowerPoint</Application>
  <PresentationFormat>Custom</PresentationFormat>
  <Paragraphs>198</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Beaminster Neighbourhood Plan</vt:lpstr>
      <vt:lpstr>Beaminster Neighbourhood Plan Survey results - summary</vt:lpstr>
      <vt:lpstr>Respondents profile</vt:lpstr>
      <vt:lpstr>Respondents profile</vt:lpstr>
      <vt:lpstr>Transport and  travel</vt:lpstr>
      <vt:lpstr>Transport and travel</vt:lpstr>
      <vt:lpstr>Transport and travel</vt:lpstr>
      <vt:lpstr>Transport and travel</vt:lpstr>
      <vt:lpstr>Traffic management and parking</vt:lpstr>
      <vt:lpstr>Pedestrians, footpaths</vt:lpstr>
      <vt:lpstr>Walking and cycling network - active travel</vt:lpstr>
      <vt:lpstr>Green space</vt:lpstr>
      <vt:lpstr>Environmental issues</vt:lpstr>
      <vt:lpstr>Environmental issues - actions</vt:lpstr>
      <vt:lpstr>Environmental issues – actions</vt:lpstr>
      <vt:lpstr>Housing development</vt:lpstr>
      <vt:lpstr>Housing development</vt:lpstr>
      <vt:lpstr>Housing development</vt:lpstr>
      <vt:lpstr>Community facilities - Education</vt:lpstr>
      <vt:lpstr>Community Facilities </vt:lpstr>
      <vt:lpstr>Community facilities - sporting and leisure facilities</vt:lpstr>
      <vt:lpstr>Community facilities - healthcare services</vt:lpstr>
      <vt:lpstr>Employment, jobs, business</vt:lpstr>
      <vt:lpstr>Business and services</vt:lpstr>
      <vt:lpstr>Business and services</vt:lpstr>
      <vt:lpstr>Community infrastructure – shopping</vt:lpstr>
      <vt:lpstr>Community infrastructure – shopping</vt:lpstr>
      <vt:lpstr>Other topics raised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Beaminster Neighbourhood Plan</dc:title>
  <dc:creator>David Gillings</dc:creator>
  <cp:lastModifiedBy>Gillian</cp:lastModifiedBy>
  <cp:revision>51</cp:revision>
  <cp:lastPrinted>2025-11-17T14:44:39Z</cp:lastPrinted>
  <dcterms:created xsi:type="dcterms:W3CDTF">2025-10-26T13:29:19Z</dcterms:created>
  <dcterms:modified xsi:type="dcterms:W3CDTF">2025-11-24T16:55:17Z</dcterms:modified>
</cp:coreProperties>
</file>